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306" r:id="rId2"/>
    <p:sldId id="317" r:id="rId3"/>
    <p:sldId id="256" r:id="rId4"/>
    <p:sldId id="294" r:id="rId5"/>
    <p:sldId id="257" r:id="rId6"/>
    <p:sldId id="345" r:id="rId7"/>
    <p:sldId id="266" r:id="rId8"/>
    <p:sldId id="373" r:id="rId9"/>
    <p:sldId id="315" r:id="rId10"/>
    <p:sldId id="372" r:id="rId11"/>
    <p:sldId id="259" r:id="rId12"/>
    <p:sldId id="267" r:id="rId13"/>
  </p:sldIdLst>
  <p:sldSz cx="12192000" cy="6858000"/>
  <p:notesSz cx="6858000" cy="9144000"/>
  <p:embeddedFontLst>
    <p:embeddedFont>
      <p:font typeface="나눔스퀘어 ExtraBold" panose="020B0600000101010101" pitchFamily="50" charset="-127"/>
      <p:bold r:id="rId15"/>
    </p:embeddedFont>
    <p:embeddedFont>
      <p:font typeface="배달의민족 주아" panose="02020603020101020101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고도 M" panose="02000503000000020004" pitchFamily="2" charset="-127"/>
      <p:regular r:id="rId19"/>
    </p:embeddedFont>
    <p:embeddedFont>
      <p:font typeface="나눔손글씨 펜" panose="03040600000000000000" pitchFamily="66" charset="-127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나눔바른펜" panose="020B0503000000000000" pitchFamily="50" charset="-127"/>
      <p:regular r:id="rId25"/>
      <p:bold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" id="{F50E7A29-14EC-A74C-8115-EFF96D771BD2}">
          <p14:sldIdLst>
            <p14:sldId id="306"/>
            <p14:sldId id="317"/>
            <p14:sldId id="256"/>
            <p14:sldId id="294"/>
            <p14:sldId id="257"/>
            <p14:sldId id="345"/>
            <p14:sldId id="266"/>
            <p14:sldId id="373"/>
            <p14:sldId id="315"/>
            <p14:sldId id="372"/>
            <p14:sldId id="259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48B0"/>
    <a:srgbClr val="AB47B0"/>
    <a:srgbClr val="D951A7"/>
    <a:srgbClr val="DE52A6"/>
    <a:srgbClr val="FC58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96"/>
    <p:restoredTop sz="95377" autoAdjust="0"/>
  </p:normalViewPr>
  <p:slideViewPr>
    <p:cSldViewPr snapToGrid="0" snapToObjects="1" showGuides="1">
      <p:cViewPr varScale="1">
        <p:scale>
          <a:sx n="83" d="100"/>
          <a:sy n="83" d="100"/>
        </p:scale>
        <p:origin x="792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847AB-3B75-FF4A-B0A2-6BEB5C2F7506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A84A-733A-0C47-AC2B-F0C70F83A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B9A84A-733A-0C47-AC2B-F0C70F83A7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18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B9A84A-733A-0C47-AC2B-F0C70F83A7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71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B9A84A-733A-0C47-AC2B-F0C70F83A7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2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60272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546612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522766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63511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9978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249542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128" userDrawn="1">
          <p15:clr>
            <a:srgbClr val="FBAE40"/>
          </p15:clr>
        </p15:guide>
        <p15:guide id="4" pos="6552" userDrawn="1">
          <p15:clr>
            <a:srgbClr val="FBAE40"/>
          </p15:clr>
        </p15:guide>
        <p15:guide id="5" orient="horz" pos="480" userDrawn="1">
          <p15:clr>
            <a:srgbClr val="FBAE40"/>
          </p15:clr>
        </p15:guide>
        <p15:guide id="6" orient="horz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342" y="-963827"/>
            <a:ext cx="5339879" cy="9127998"/>
          </a:xfrm>
          <a:prstGeom prst="rect">
            <a:avLst/>
          </a:prstGeom>
          <a:effectLst/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386" y="1512392"/>
            <a:ext cx="1942648" cy="396052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111983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94015" y="5991924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260E2A6B-A809-4840-BF14-8648BC0BDF87}" type="slidenum">
              <a:rPr lang="id-ID" sz="1200" b="1" i="0">
                <a:solidFill>
                  <a:srgbClr val="0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pPr algn="l"/>
              <a:t>‹#›</a:t>
            </a:fld>
            <a:endParaRPr lang="en-MY" sz="1200" b="1" i="0" dirty="0">
              <a:solidFill>
                <a:srgbClr val="0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5" r:id="rId2"/>
    <p:sldLayoutId id="2147483691" r:id="rId3"/>
    <p:sldLayoutId id="2147483680" r:id="rId4"/>
    <p:sldLayoutId id="2147483661" r:id="rId5"/>
    <p:sldLayoutId id="2147483662" r:id="rId6"/>
    <p:sldLayoutId id="2147483651" r:id="rId7"/>
    <p:sldLayoutId id="2147483666" r:id="rId8"/>
    <p:sldLayoutId id="2147483703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ni.co.kr/arti/economy/consumer/811304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lh0WAw-a0uRKTY_xyjNSaqotGbcdKipRjdnpacO13Yo/edit#gid=155088346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10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6021772" y="2189264"/>
            <a:ext cx="2930204" cy="2731971"/>
            <a:chOff x="6021772" y="2189264"/>
            <a:chExt cx="2930204" cy="2731971"/>
          </a:xfrm>
        </p:grpSpPr>
        <p:sp>
          <p:nvSpPr>
            <p:cNvPr id="7" name="AutoShape 1"/>
            <p:cNvSpPr>
              <a:spLocks/>
            </p:cNvSpPr>
            <p:nvPr/>
          </p:nvSpPr>
          <p:spPr bwMode="auto">
            <a:xfrm rot="8597967">
              <a:off x="6021772" y="2189264"/>
              <a:ext cx="2804567" cy="273197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990"/>
                  </a:moveTo>
                  <a:cubicBezTo>
                    <a:pt x="21600" y="15126"/>
                    <a:pt x="21600" y="15263"/>
                    <a:pt x="21600" y="15399"/>
                  </a:cubicBezTo>
                  <a:cubicBezTo>
                    <a:pt x="21594" y="15445"/>
                    <a:pt x="21584" y="15490"/>
                    <a:pt x="21584" y="15536"/>
                  </a:cubicBezTo>
                  <a:cubicBezTo>
                    <a:pt x="21583" y="15866"/>
                    <a:pt x="21538" y="16191"/>
                    <a:pt x="21471" y="16513"/>
                  </a:cubicBezTo>
                  <a:cubicBezTo>
                    <a:pt x="21274" y="17469"/>
                    <a:pt x="20847" y="18299"/>
                    <a:pt x="20177" y="18995"/>
                  </a:cubicBezTo>
                  <a:cubicBezTo>
                    <a:pt x="19694" y="19496"/>
                    <a:pt x="19133" y="19885"/>
                    <a:pt x="18522" y="20201"/>
                  </a:cubicBezTo>
                  <a:cubicBezTo>
                    <a:pt x="17784" y="20582"/>
                    <a:pt x="17006" y="20844"/>
                    <a:pt x="16205" y="21041"/>
                  </a:cubicBezTo>
                  <a:cubicBezTo>
                    <a:pt x="15549" y="21201"/>
                    <a:pt x="14886" y="21315"/>
                    <a:pt x="14217" y="21398"/>
                  </a:cubicBezTo>
                  <a:cubicBezTo>
                    <a:pt x="13683" y="21465"/>
                    <a:pt x="13147" y="21516"/>
                    <a:pt x="12611" y="21540"/>
                  </a:cubicBezTo>
                  <a:cubicBezTo>
                    <a:pt x="12079" y="21565"/>
                    <a:pt x="11548" y="21574"/>
                    <a:pt x="11017" y="21590"/>
                  </a:cubicBezTo>
                  <a:cubicBezTo>
                    <a:pt x="10990" y="21591"/>
                    <a:pt x="10963" y="21597"/>
                    <a:pt x="10936" y="21600"/>
                  </a:cubicBezTo>
                  <a:cubicBezTo>
                    <a:pt x="10845" y="21600"/>
                    <a:pt x="10755" y="21600"/>
                    <a:pt x="10664" y="21600"/>
                  </a:cubicBezTo>
                  <a:cubicBezTo>
                    <a:pt x="10625" y="21597"/>
                    <a:pt x="10586" y="21591"/>
                    <a:pt x="10547" y="21590"/>
                  </a:cubicBezTo>
                  <a:cubicBezTo>
                    <a:pt x="9871" y="21583"/>
                    <a:pt x="9194" y="21560"/>
                    <a:pt x="8519" y="21510"/>
                  </a:cubicBezTo>
                  <a:cubicBezTo>
                    <a:pt x="7699" y="21448"/>
                    <a:pt x="6883" y="21349"/>
                    <a:pt x="6076" y="21190"/>
                  </a:cubicBezTo>
                  <a:cubicBezTo>
                    <a:pt x="5309" y="21038"/>
                    <a:pt x="4557" y="20834"/>
                    <a:pt x="3829" y="20540"/>
                  </a:cubicBezTo>
                  <a:cubicBezTo>
                    <a:pt x="3154" y="20267"/>
                    <a:pt x="2517" y="19924"/>
                    <a:pt x="1944" y="19461"/>
                  </a:cubicBezTo>
                  <a:cubicBezTo>
                    <a:pt x="1121" y="18795"/>
                    <a:pt x="541" y="17957"/>
                    <a:pt x="245" y="16918"/>
                  </a:cubicBezTo>
                  <a:cubicBezTo>
                    <a:pt x="130" y="16515"/>
                    <a:pt x="62" y="16103"/>
                    <a:pt x="34" y="15684"/>
                  </a:cubicBezTo>
                  <a:cubicBezTo>
                    <a:pt x="28" y="15595"/>
                    <a:pt x="12" y="15507"/>
                    <a:pt x="0" y="15418"/>
                  </a:cubicBezTo>
                  <a:cubicBezTo>
                    <a:pt x="0" y="15275"/>
                    <a:pt x="0" y="15132"/>
                    <a:pt x="0" y="14990"/>
                  </a:cubicBezTo>
                  <a:cubicBezTo>
                    <a:pt x="9" y="14932"/>
                    <a:pt x="24" y="14875"/>
                    <a:pt x="27" y="14816"/>
                  </a:cubicBezTo>
                  <a:cubicBezTo>
                    <a:pt x="62" y="14139"/>
                    <a:pt x="174" y="13473"/>
                    <a:pt x="337" y="12816"/>
                  </a:cubicBezTo>
                  <a:cubicBezTo>
                    <a:pt x="559" y="11922"/>
                    <a:pt x="866" y="11057"/>
                    <a:pt x="1225" y="10212"/>
                  </a:cubicBezTo>
                  <a:cubicBezTo>
                    <a:pt x="1746" y="8981"/>
                    <a:pt x="2363" y="7801"/>
                    <a:pt x="3036" y="6651"/>
                  </a:cubicBezTo>
                  <a:cubicBezTo>
                    <a:pt x="3688" y="5538"/>
                    <a:pt x="4394" y="4464"/>
                    <a:pt x="5204" y="3465"/>
                  </a:cubicBezTo>
                  <a:cubicBezTo>
                    <a:pt x="5753" y="2789"/>
                    <a:pt x="6344" y="2155"/>
                    <a:pt x="7010" y="1599"/>
                  </a:cubicBezTo>
                  <a:cubicBezTo>
                    <a:pt x="7544" y="1152"/>
                    <a:pt x="8116" y="766"/>
                    <a:pt x="8747" y="479"/>
                  </a:cubicBezTo>
                  <a:cubicBezTo>
                    <a:pt x="9265" y="244"/>
                    <a:pt x="9803" y="87"/>
                    <a:pt x="10368" y="32"/>
                  </a:cubicBezTo>
                  <a:cubicBezTo>
                    <a:pt x="10461" y="23"/>
                    <a:pt x="10553" y="11"/>
                    <a:pt x="10646" y="0"/>
                  </a:cubicBezTo>
                  <a:cubicBezTo>
                    <a:pt x="10755" y="0"/>
                    <a:pt x="10863" y="0"/>
                    <a:pt x="10972" y="0"/>
                  </a:cubicBezTo>
                  <a:cubicBezTo>
                    <a:pt x="10999" y="5"/>
                    <a:pt x="11025" y="13"/>
                    <a:pt x="11052" y="15"/>
                  </a:cubicBezTo>
                  <a:cubicBezTo>
                    <a:pt x="11211" y="33"/>
                    <a:pt x="11371" y="43"/>
                    <a:pt x="11529" y="68"/>
                  </a:cubicBezTo>
                  <a:cubicBezTo>
                    <a:pt x="12160" y="165"/>
                    <a:pt x="12750" y="387"/>
                    <a:pt x="13311" y="696"/>
                  </a:cubicBezTo>
                  <a:cubicBezTo>
                    <a:pt x="14032" y="1093"/>
                    <a:pt x="14670" y="1607"/>
                    <a:pt x="15261" y="2185"/>
                  </a:cubicBezTo>
                  <a:cubicBezTo>
                    <a:pt x="15902" y="2811"/>
                    <a:pt x="16477" y="3498"/>
                    <a:pt x="17005" y="4225"/>
                  </a:cubicBezTo>
                  <a:cubicBezTo>
                    <a:pt x="18227" y="5906"/>
                    <a:pt x="19254" y="7707"/>
                    <a:pt x="20128" y="9601"/>
                  </a:cubicBezTo>
                  <a:cubicBezTo>
                    <a:pt x="20596" y="10615"/>
                    <a:pt x="20991" y="11657"/>
                    <a:pt x="21264" y="12744"/>
                  </a:cubicBezTo>
                  <a:cubicBezTo>
                    <a:pt x="21441" y="13445"/>
                    <a:pt x="21573" y="14154"/>
                    <a:pt x="21585" y="14881"/>
                  </a:cubicBezTo>
                  <a:cubicBezTo>
                    <a:pt x="21586" y="14918"/>
                    <a:pt x="21595" y="14954"/>
                    <a:pt x="21600" y="14990"/>
                  </a:cubicBezTo>
                  <a:close/>
                  <a:moveTo>
                    <a:pt x="21600" y="14990"/>
                  </a:move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254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" name="AutoShape 1"/>
            <p:cNvSpPr>
              <a:spLocks/>
            </p:cNvSpPr>
            <p:nvPr/>
          </p:nvSpPr>
          <p:spPr bwMode="auto">
            <a:xfrm rot="9013392">
              <a:off x="6061033" y="2227509"/>
              <a:ext cx="2726044" cy="2655481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21600" y="14990"/>
                  </a:moveTo>
                  <a:cubicBezTo>
                    <a:pt x="21600" y="15126"/>
                    <a:pt x="21600" y="15263"/>
                    <a:pt x="21600" y="15399"/>
                  </a:cubicBezTo>
                  <a:cubicBezTo>
                    <a:pt x="21594" y="15445"/>
                    <a:pt x="21584" y="15490"/>
                    <a:pt x="21584" y="15536"/>
                  </a:cubicBezTo>
                  <a:cubicBezTo>
                    <a:pt x="21583" y="15866"/>
                    <a:pt x="21538" y="16191"/>
                    <a:pt x="21471" y="16513"/>
                  </a:cubicBezTo>
                  <a:cubicBezTo>
                    <a:pt x="21274" y="17469"/>
                    <a:pt x="20847" y="18299"/>
                    <a:pt x="20177" y="18995"/>
                  </a:cubicBezTo>
                  <a:cubicBezTo>
                    <a:pt x="19694" y="19496"/>
                    <a:pt x="19133" y="19885"/>
                    <a:pt x="18522" y="20201"/>
                  </a:cubicBezTo>
                  <a:cubicBezTo>
                    <a:pt x="17784" y="20582"/>
                    <a:pt x="17006" y="20844"/>
                    <a:pt x="16205" y="21041"/>
                  </a:cubicBezTo>
                  <a:cubicBezTo>
                    <a:pt x="15549" y="21201"/>
                    <a:pt x="14886" y="21315"/>
                    <a:pt x="14217" y="21398"/>
                  </a:cubicBezTo>
                  <a:cubicBezTo>
                    <a:pt x="13683" y="21465"/>
                    <a:pt x="13147" y="21516"/>
                    <a:pt x="12611" y="21540"/>
                  </a:cubicBezTo>
                  <a:cubicBezTo>
                    <a:pt x="12079" y="21565"/>
                    <a:pt x="11548" y="21574"/>
                    <a:pt x="11017" y="21590"/>
                  </a:cubicBezTo>
                  <a:cubicBezTo>
                    <a:pt x="10990" y="21591"/>
                    <a:pt x="10963" y="21597"/>
                    <a:pt x="10936" y="21600"/>
                  </a:cubicBezTo>
                  <a:cubicBezTo>
                    <a:pt x="10845" y="21600"/>
                    <a:pt x="10755" y="21600"/>
                    <a:pt x="10664" y="21600"/>
                  </a:cubicBezTo>
                  <a:cubicBezTo>
                    <a:pt x="10625" y="21597"/>
                    <a:pt x="10586" y="21591"/>
                    <a:pt x="10547" y="21590"/>
                  </a:cubicBezTo>
                  <a:cubicBezTo>
                    <a:pt x="9871" y="21583"/>
                    <a:pt x="9194" y="21560"/>
                    <a:pt x="8519" y="21510"/>
                  </a:cubicBezTo>
                  <a:cubicBezTo>
                    <a:pt x="7699" y="21448"/>
                    <a:pt x="6883" y="21349"/>
                    <a:pt x="6076" y="21190"/>
                  </a:cubicBezTo>
                  <a:cubicBezTo>
                    <a:pt x="5309" y="21038"/>
                    <a:pt x="4557" y="20834"/>
                    <a:pt x="3829" y="20540"/>
                  </a:cubicBezTo>
                  <a:cubicBezTo>
                    <a:pt x="3154" y="20267"/>
                    <a:pt x="2517" y="19924"/>
                    <a:pt x="1944" y="19461"/>
                  </a:cubicBezTo>
                  <a:cubicBezTo>
                    <a:pt x="1121" y="18795"/>
                    <a:pt x="541" y="17957"/>
                    <a:pt x="245" y="16918"/>
                  </a:cubicBezTo>
                  <a:cubicBezTo>
                    <a:pt x="130" y="16515"/>
                    <a:pt x="62" y="16103"/>
                    <a:pt x="34" y="15684"/>
                  </a:cubicBezTo>
                  <a:cubicBezTo>
                    <a:pt x="28" y="15595"/>
                    <a:pt x="12" y="15507"/>
                    <a:pt x="0" y="15418"/>
                  </a:cubicBezTo>
                  <a:cubicBezTo>
                    <a:pt x="0" y="15275"/>
                    <a:pt x="0" y="15132"/>
                    <a:pt x="0" y="14990"/>
                  </a:cubicBezTo>
                  <a:cubicBezTo>
                    <a:pt x="9" y="14932"/>
                    <a:pt x="24" y="14875"/>
                    <a:pt x="27" y="14816"/>
                  </a:cubicBezTo>
                  <a:cubicBezTo>
                    <a:pt x="62" y="14139"/>
                    <a:pt x="174" y="13473"/>
                    <a:pt x="337" y="12816"/>
                  </a:cubicBezTo>
                  <a:cubicBezTo>
                    <a:pt x="559" y="11922"/>
                    <a:pt x="866" y="11057"/>
                    <a:pt x="1225" y="10212"/>
                  </a:cubicBezTo>
                  <a:cubicBezTo>
                    <a:pt x="1746" y="8981"/>
                    <a:pt x="2363" y="7801"/>
                    <a:pt x="3036" y="6651"/>
                  </a:cubicBezTo>
                  <a:cubicBezTo>
                    <a:pt x="3688" y="5538"/>
                    <a:pt x="4394" y="4464"/>
                    <a:pt x="5204" y="3465"/>
                  </a:cubicBezTo>
                  <a:cubicBezTo>
                    <a:pt x="5753" y="2789"/>
                    <a:pt x="6344" y="2155"/>
                    <a:pt x="7010" y="1599"/>
                  </a:cubicBezTo>
                  <a:cubicBezTo>
                    <a:pt x="7544" y="1152"/>
                    <a:pt x="8116" y="766"/>
                    <a:pt x="8747" y="479"/>
                  </a:cubicBezTo>
                  <a:cubicBezTo>
                    <a:pt x="9265" y="244"/>
                    <a:pt x="9803" y="87"/>
                    <a:pt x="10368" y="32"/>
                  </a:cubicBezTo>
                  <a:cubicBezTo>
                    <a:pt x="10461" y="23"/>
                    <a:pt x="10553" y="11"/>
                    <a:pt x="10646" y="0"/>
                  </a:cubicBezTo>
                  <a:cubicBezTo>
                    <a:pt x="10755" y="0"/>
                    <a:pt x="10863" y="0"/>
                    <a:pt x="10972" y="0"/>
                  </a:cubicBezTo>
                  <a:cubicBezTo>
                    <a:pt x="10999" y="5"/>
                    <a:pt x="11025" y="13"/>
                    <a:pt x="11052" y="15"/>
                  </a:cubicBezTo>
                  <a:cubicBezTo>
                    <a:pt x="11211" y="33"/>
                    <a:pt x="11371" y="43"/>
                    <a:pt x="11529" y="68"/>
                  </a:cubicBezTo>
                  <a:cubicBezTo>
                    <a:pt x="12160" y="165"/>
                    <a:pt x="12750" y="387"/>
                    <a:pt x="13311" y="696"/>
                  </a:cubicBezTo>
                  <a:cubicBezTo>
                    <a:pt x="14032" y="1093"/>
                    <a:pt x="14670" y="1607"/>
                    <a:pt x="15261" y="2185"/>
                  </a:cubicBezTo>
                  <a:cubicBezTo>
                    <a:pt x="15902" y="2811"/>
                    <a:pt x="16477" y="3498"/>
                    <a:pt x="17005" y="4225"/>
                  </a:cubicBezTo>
                  <a:cubicBezTo>
                    <a:pt x="18227" y="5906"/>
                    <a:pt x="19254" y="7707"/>
                    <a:pt x="20128" y="9601"/>
                  </a:cubicBezTo>
                  <a:cubicBezTo>
                    <a:pt x="20596" y="10615"/>
                    <a:pt x="20991" y="11657"/>
                    <a:pt x="21264" y="12744"/>
                  </a:cubicBezTo>
                  <a:cubicBezTo>
                    <a:pt x="21441" y="13445"/>
                    <a:pt x="21573" y="14154"/>
                    <a:pt x="21585" y="14881"/>
                  </a:cubicBezTo>
                  <a:cubicBezTo>
                    <a:pt x="21586" y="14918"/>
                    <a:pt x="21595" y="14954"/>
                    <a:pt x="21600" y="14990"/>
                  </a:cubicBezTo>
                  <a:close/>
                  <a:moveTo>
                    <a:pt x="21600" y="14990"/>
                  </a:moveTo>
                </a:path>
              </a:pathLst>
            </a:custGeom>
            <a:solidFill>
              <a:schemeClr val="tx1"/>
            </a:solidFill>
            <a:ln w="25400" cap="flat">
              <a:noFill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147902" y="2943560"/>
              <a:ext cx="1804074" cy="16745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ko-KR" altLang="en-US" sz="6000" dirty="0" smtClean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  <a:cs typeface="Calibri" panose="020F0502020204030204" pitchFamily="34" charset="0"/>
                </a:rPr>
                <a:t>여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  <a:cs typeface="Calibri" panose="020F0502020204030204" pitchFamily="34" charset="0"/>
                </a:rPr>
                <a:t>성에게 </a:t>
              </a:r>
              <a:endParaRPr lang="en-US" altLang="ko-KR" sz="24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endParaRPr>
            </a:p>
            <a:p>
              <a:pPr>
                <a:lnSpc>
                  <a:spcPct val="90000"/>
                </a:lnSpc>
              </a:pPr>
              <a:r>
                <a:rPr lang="ko-KR" altLang="en-US" sz="6000" dirty="0" smtClean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  <a:cs typeface="Calibri" panose="020F0502020204030204" pitchFamily="34" charset="0"/>
                </a:rPr>
                <a:t>유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  <a:cs typeface="Calibri" panose="020F0502020204030204" pitchFamily="34" charset="0"/>
                </a:rPr>
                <a:t>익한</a:t>
              </a:r>
              <a:endParaRPr lang="en-US" altLang="ko-KR" sz="24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2" name="타원 1"/>
          <p:cNvSpPr/>
          <p:nvPr/>
        </p:nvSpPr>
        <p:spPr bwMode="auto">
          <a:xfrm>
            <a:off x="7675035" y="2743200"/>
            <a:ext cx="768096" cy="187492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977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3642"/>
          <p:cNvSpPr/>
          <p:nvPr/>
        </p:nvSpPr>
        <p:spPr>
          <a:xfrm>
            <a:off x="9491458" y="3744100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836"/>
                </a:moveTo>
                <a:lnTo>
                  <a:pt x="982" y="8836"/>
                </a:lnTo>
                <a:lnTo>
                  <a:pt x="982" y="6873"/>
                </a:lnTo>
                <a:lnTo>
                  <a:pt x="20618" y="6873"/>
                </a:lnTo>
                <a:cubicBezTo>
                  <a:pt x="20618" y="6873"/>
                  <a:pt x="20618" y="8836"/>
                  <a:pt x="20618" y="8836"/>
                </a:cubicBezTo>
                <a:close/>
                <a:moveTo>
                  <a:pt x="18655" y="20618"/>
                </a:moveTo>
                <a:lnTo>
                  <a:pt x="2945" y="20618"/>
                </a:lnTo>
                <a:lnTo>
                  <a:pt x="2945" y="9818"/>
                </a:lnTo>
                <a:lnTo>
                  <a:pt x="18655" y="9818"/>
                </a:lnTo>
                <a:cubicBezTo>
                  <a:pt x="18655" y="9818"/>
                  <a:pt x="18655" y="20618"/>
                  <a:pt x="18655" y="20618"/>
                </a:cubicBezTo>
                <a:close/>
                <a:moveTo>
                  <a:pt x="3927" y="982"/>
                </a:moveTo>
                <a:lnTo>
                  <a:pt x="11782" y="982"/>
                </a:lnTo>
                <a:lnTo>
                  <a:pt x="11782" y="3436"/>
                </a:lnTo>
                <a:cubicBezTo>
                  <a:pt x="11782" y="3708"/>
                  <a:pt x="12002" y="3927"/>
                  <a:pt x="12273" y="3927"/>
                </a:cubicBezTo>
                <a:lnTo>
                  <a:pt x="14727" y="3927"/>
                </a:lnTo>
                <a:lnTo>
                  <a:pt x="14727" y="5891"/>
                </a:lnTo>
                <a:lnTo>
                  <a:pt x="3927" y="5891"/>
                </a:lnTo>
                <a:cubicBezTo>
                  <a:pt x="3927" y="5891"/>
                  <a:pt x="3927" y="982"/>
                  <a:pt x="3927" y="982"/>
                </a:cubicBezTo>
                <a:close/>
                <a:moveTo>
                  <a:pt x="12764" y="1473"/>
                </a:moveTo>
                <a:lnTo>
                  <a:pt x="14236" y="2945"/>
                </a:lnTo>
                <a:lnTo>
                  <a:pt x="12764" y="2945"/>
                </a:lnTo>
                <a:cubicBezTo>
                  <a:pt x="12764" y="2945"/>
                  <a:pt x="12764" y="1473"/>
                  <a:pt x="12764" y="1473"/>
                </a:cubicBezTo>
                <a:close/>
                <a:moveTo>
                  <a:pt x="17673" y="1964"/>
                </a:moveTo>
                <a:lnTo>
                  <a:pt x="17673" y="5891"/>
                </a:lnTo>
                <a:lnTo>
                  <a:pt x="15709" y="5891"/>
                </a:lnTo>
                <a:lnTo>
                  <a:pt x="15709" y="2945"/>
                </a:lnTo>
                <a:lnTo>
                  <a:pt x="14727" y="1964"/>
                </a:lnTo>
                <a:cubicBezTo>
                  <a:pt x="14727" y="1964"/>
                  <a:pt x="17673" y="1964"/>
                  <a:pt x="17673" y="1964"/>
                </a:cubicBezTo>
                <a:close/>
                <a:moveTo>
                  <a:pt x="20618" y="5891"/>
                </a:moveTo>
                <a:lnTo>
                  <a:pt x="18655" y="5891"/>
                </a:lnTo>
                <a:lnTo>
                  <a:pt x="18655" y="1964"/>
                </a:lnTo>
                <a:cubicBezTo>
                  <a:pt x="18655" y="1422"/>
                  <a:pt x="18214" y="982"/>
                  <a:pt x="17673" y="982"/>
                </a:cubicBezTo>
                <a:lnTo>
                  <a:pt x="13745" y="982"/>
                </a:lnTo>
                <a:lnTo>
                  <a:pt x="12764" y="0"/>
                </a:lnTo>
                <a:lnTo>
                  <a:pt x="3927" y="0"/>
                </a:lnTo>
                <a:cubicBezTo>
                  <a:pt x="3385" y="0"/>
                  <a:pt x="2945" y="440"/>
                  <a:pt x="2945" y="982"/>
                </a:cubicBezTo>
                <a:lnTo>
                  <a:pt x="2945" y="5891"/>
                </a:ln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9"/>
                  <a:pt x="440" y="9818"/>
                  <a:pt x="982" y="9818"/>
                </a:cubicBezTo>
                <a:lnTo>
                  <a:pt x="1964" y="9818"/>
                </a:lnTo>
                <a:lnTo>
                  <a:pt x="1964" y="20618"/>
                </a:lnTo>
                <a:cubicBezTo>
                  <a:pt x="1964" y="21160"/>
                  <a:pt x="2403" y="21600"/>
                  <a:pt x="2945" y="21600"/>
                </a:cubicBezTo>
                <a:lnTo>
                  <a:pt x="18655" y="21600"/>
                </a:lnTo>
                <a:cubicBezTo>
                  <a:pt x="19196" y="21600"/>
                  <a:pt x="19636" y="21160"/>
                  <a:pt x="19636" y="20618"/>
                </a:cubicBezTo>
                <a:lnTo>
                  <a:pt x="19636" y="9818"/>
                </a:lnTo>
                <a:lnTo>
                  <a:pt x="20618" y="9818"/>
                </a:lnTo>
                <a:cubicBezTo>
                  <a:pt x="21160" y="9818"/>
                  <a:pt x="21600" y="9379"/>
                  <a:pt x="21600" y="8836"/>
                </a:cubicBezTo>
                <a:lnTo>
                  <a:pt x="21600" y="6873"/>
                </a:lnTo>
                <a:cubicBezTo>
                  <a:pt x="21600" y="6331"/>
                  <a:pt x="21160" y="5891"/>
                  <a:pt x="20618" y="5891"/>
                </a:cubicBezTo>
                <a:moveTo>
                  <a:pt x="7855" y="12763"/>
                </a:moveTo>
                <a:lnTo>
                  <a:pt x="13745" y="12763"/>
                </a:lnTo>
                <a:lnTo>
                  <a:pt x="13745" y="13745"/>
                </a:lnTo>
                <a:lnTo>
                  <a:pt x="7855" y="13745"/>
                </a:lnTo>
                <a:cubicBezTo>
                  <a:pt x="7855" y="13745"/>
                  <a:pt x="7855" y="12763"/>
                  <a:pt x="7855" y="12763"/>
                </a:cubicBezTo>
                <a:close/>
                <a:moveTo>
                  <a:pt x="7855" y="14727"/>
                </a:moveTo>
                <a:lnTo>
                  <a:pt x="13745" y="14727"/>
                </a:lnTo>
                <a:cubicBezTo>
                  <a:pt x="14287" y="14727"/>
                  <a:pt x="14727" y="14287"/>
                  <a:pt x="14727" y="13745"/>
                </a:cubicBezTo>
                <a:lnTo>
                  <a:pt x="14727" y="12763"/>
                </a:lnTo>
                <a:cubicBezTo>
                  <a:pt x="14727" y="12221"/>
                  <a:pt x="14287" y="11782"/>
                  <a:pt x="13745" y="11782"/>
                </a:cubicBezTo>
                <a:lnTo>
                  <a:pt x="7855" y="11782"/>
                </a:lnTo>
                <a:cubicBezTo>
                  <a:pt x="7313" y="11782"/>
                  <a:pt x="6873" y="12221"/>
                  <a:pt x="6873" y="12763"/>
                </a:cubicBezTo>
                <a:lnTo>
                  <a:pt x="6873" y="13745"/>
                </a:lnTo>
                <a:cubicBezTo>
                  <a:pt x="6873" y="14287"/>
                  <a:pt x="7313" y="14727"/>
                  <a:pt x="7855" y="147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2496063" y="3164307"/>
            <a:ext cx="7198244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105822" y="2880360"/>
            <a:ext cx="0" cy="28394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96063" y="3164307"/>
            <a:ext cx="0" cy="2870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694307" y="3164307"/>
            <a:ext cx="0" cy="2870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903602" y="3164307"/>
            <a:ext cx="0" cy="2870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105822" y="3164307"/>
            <a:ext cx="0" cy="2870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4295623" y="3164307"/>
            <a:ext cx="0" cy="28707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수익 모델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2" name="Shape 3842"/>
          <p:cNvSpPr>
            <a:spLocks noChangeAspect="1"/>
          </p:cNvSpPr>
          <p:nvPr/>
        </p:nvSpPr>
        <p:spPr>
          <a:xfrm>
            <a:off x="7700039" y="3786922"/>
            <a:ext cx="360000" cy="261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075" y="12150"/>
                </a:moveTo>
                <a:lnTo>
                  <a:pt x="17294" y="9450"/>
                </a:lnTo>
                <a:lnTo>
                  <a:pt x="19843" y="9450"/>
                </a:lnTo>
                <a:lnTo>
                  <a:pt x="19406" y="12150"/>
                </a:lnTo>
                <a:cubicBezTo>
                  <a:pt x="19406" y="12150"/>
                  <a:pt x="17075" y="12150"/>
                  <a:pt x="17075" y="12150"/>
                </a:cubicBezTo>
                <a:close/>
                <a:moveTo>
                  <a:pt x="18752" y="16200"/>
                </a:moveTo>
                <a:lnTo>
                  <a:pt x="16748" y="16200"/>
                </a:lnTo>
                <a:lnTo>
                  <a:pt x="16967" y="13500"/>
                </a:lnTo>
                <a:lnTo>
                  <a:pt x="19188" y="13500"/>
                </a:lnTo>
                <a:cubicBezTo>
                  <a:pt x="19188" y="13500"/>
                  <a:pt x="18752" y="16200"/>
                  <a:pt x="18752" y="16200"/>
                </a:cubicBezTo>
                <a:close/>
                <a:moveTo>
                  <a:pt x="17673" y="20250"/>
                </a:moveTo>
                <a:cubicBezTo>
                  <a:pt x="17131" y="20250"/>
                  <a:pt x="16691" y="19645"/>
                  <a:pt x="16691" y="18900"/>
                </a:cubicBezTo>
                <a:cubicBezTo>
                  <a:pt x="16691" y="18155"/>
                  <a:pt x="17131" y="17550"/>
                  <a:pt x="17673" y="17550"/>
                </a:cubicBezTo>
                <a:cubicBezTo>
                  <a:pt x="18215" y="17550"/>
                  <a:pt x="18655" y="18155"/>
                  <a:pt x="18655" y="18900"/>
                </a:cubicBezTo>
                <a:cubicBezTo>
                  <a:pt x="18655" y="19645"/>
                  <a:pt x="18215" y="20250"/>
                  <a:pt x="17673" y="20250"/>
                </a:cubicBezTo>
                <a:moveTo>
                  <a:pt x="16415" y="8100"/>
                </a:moveTo>
                <a:lnTo>
                  <a:pt x="13745" y="8100"/>
                </a:lnTo>
                <a:lnTo>
                  <a:pt x="13745" y="5400"/>
                </a:lnTo>
                <a:lnTo>
                  <a:pt x="16633" y="5400"/>
                </a:lnTo>
                <a:cubicBezTo>
                  <a:pt x="16633" y="5400"/>
                  <a:pt x="16415" y="8100"/>
                  <a:pt x="16415" y="8100"/>
                </a:cubicBezTo>
                <a:close/>
                <a:moveTo>
                  <a:pt x="16088" y="12150"/>
                </a:moveTo>
                <a:lnTo>
                  <a:pt x="13745" y="12150"/>
                </a:lnTo>
                <a:lnTo>
                  <a:pt x="13745" y="9450"/>
                </a:lnTo>
                <a:lnTo>
                  <a:pt x="16306" y="9450"/>
                </a:lnTo>
                <a:cubicBezTo>
                  <a:pt x="16306" y="9450"/>
                  <a:pt x="16088" y="12150"/>
                  <a:pt x="16088" y="12150"/>
                </a:cubicBezTo>
                <a:close/>
                <a:moveTo>
                  <a:pt x="15761" y="16200"/>
                </a:moveTo>
                <a:lnTo>
                  <a:pt x="13745" y="16200"/>
                </a:lnTo>
                <a:lnTo>
                  <a:pt x="13745" y="13500"/>
                </a:lnTo>
                <a:lnTo>
                  <a:pt x="15979" y="13500"/>
                </a:lnTo>
                <a:cubicBezTo>
                  <a:pt x="15979" y="13500"/>
                  <a:pt x="15761" y="16200"/>
                  <a:pt x="15761" y="16200"/>
                </a:cubicBezTo>
                <a:close/>
                <a:moveTo>
                  <a:pt x="12764" y="8100"/>
                </a:moveTo>
                <a:lnTo>
                  <a:pt x="10094" y="8100"/>
                </a:lnTo>
                <a:lnTo>
                  <a:pt x="9876" y="5400"/>
                </a:lnTo>
                <a:lnTo>
                  <a:pt x="12764" y="5400"/>
                </a:lnTo>
                <a:cubicBezTo>
                  <a:pt x="12764" y="5400"/>
                  <a:pt x="12764" y="8100"/>
                  <a:pt x="12764" y="8100"/>
                </a:cubicBezTo>
                <a:close/>
                <a:moveTo>
                  <a:pt x="12764" y="12150"/>
                </a:moveTo>
                <a:lnTo>
                  <a:pt x="10421" y="12150"/>
                </a:lnTo>
                <a:lnTo>
                  <a:pt x="10203" y="9450"/>
                </a:lnTo>
                <a:lnTo>
                  <a:pt x="12764" y="9450"/>
                </a:lnTo>
                <a:cubicBezTo>
                  <a:pt x="12764" y="9450"/>
                  <a:pt x="12764" y="12150"/>
                  <a:pt x="12764" y="12150"/>
                </a:cubicBezTo>
                <a:close/>
                <a:moveTo>
                  <a:pt x="12764" y="16200"/>
                </a:moveTo>
                <a:lnTo>
                  <a:pt x="10748" y="16200"/>
                </a:lnTo>
                <a:lnTo>
                  <a:pt x="10531" y="13500"/>
                </a:lnTo>
                <a:lnTo>
                  <a:pt x="12764" y="13500"/>
                </a:lnTo>
                <a:cubicBezTo>
                  <a:pt x="12764" y="13500"/>
                  <a:pt x="12764" y="16200"/>
                  <a:pt x="12764" y="16200"/>
                </a:cubicBezTo>
                <a:close/>
                <a:moveTo>
                  <a:pt x="8836" y="20250"/>
                </a:moveTo>
                <a:cubicBezTo>
                  <a:pt x="8294" y="20250"/>
                  <a:pt x="7855" y="19645"/>
                  <a:pt x="7855" y="18900"/>
                </a:cubicBezTo>
                <a:cubicBezTo>
                  <a:pt x="7855" y="18155"/>
                  <a:pt x="8294" y="17550"/>
                  <a:pt x="8836" y="17550"/>
                </a:cubicBezTo>
                <a:cubicBezTo>
                  <a:pt x="9379" y="17550"/>
                  <a:pt x="9818" y="18155"/>
                  <a:pt x="9818" y="18900"/>
                </a:cubicBezTo>
                <a:cubicBezTo>
                  <a:pt x="9818" y="19645"/>
                  <a:pt x="9379" y="20250"/>
                  <a:pt x="8836" y="20250"/>
                </a:cubicBezTo>
                <a:moveTo>
                  <a:pt x="7213" y="13500"/>
                </a:moveTo>
                <a:lnTo>
                  <a:pt x="9543" y="13500"/>
                </a:lnTo>
                <a:lnTo>
                  <a:pt x="9761" y="16200"/>
                </a:lnTo>
                <a:lnTo>
                  <a:pt x="7740" y="16200"/>
                </a:lnTo>
                <a:cubicBezTo>
                  <a:pt x="7740" y="16200"/>
                  <a:pt x="7213" y="13500"/>
                  <a:pt x="7213" y="13500"/>
                </a:cubicBezTo>
                <a:close/>
                <a:moveTo>
                  <a:pt x="6950" y="12150"/>
                </a:moveTo>
                <a:lnTo>
                  <a:pt x="6423" y="9450"/>
                </a:lnTo>
                <a:lnTo>
                  <a:pt x="9215" y="9450"/>
                </a:lnTo>
                <a:lnTo>
                  <a:pt x="9434" y="12150"/>
                </a:lnTo>
                <a:cubicBezTo>
                  <a:pt x="9434" y="12150"/>
                  <a:pt x="6950" y="12150"/>
                  <a:pt x="6950" y="12150"/>
                </a:cubicBezTo>
                <a:close/>
                <a:moveTo>
                  <a:pt x="5633" y="5400"/>
                </a:moveTo>
                <a:lnTo>
                  <a:pt x="8888" y="5400"/>
                </a:lnTo>
                <a:lnTo>
                  <a:pt x="9106" y="8100"/>
                </a:lnTo>
                <a:lnTo>
                  <a:pt x="6160" y="8100"/>
                </a:lnTo>
                <a:cubicBezTo>
                  <a:pt x="6160" y="8100"/>
                  <a:pt x="5633" y="5400"/>
                  <a:pt x="5633" y="5400"/>
                </a:cubicBezTo>
                <a:close/>
                <a:moveTo>
                  <a:pt x="17621" y="5400"/>
                </a:moveTo>
                <a:lnTo>
                  <a:pt x="20497" y="5400"/>
                </a:lnTo>
                <a:lnTo>
                  <a:pt x="20061" y="8100"/>
                </a:lnTo>
                <a:lnTo>
                  <a:pt x="17403" y="8100"/>
                </a:lnTo>
                <a:cubicBezTo>
                  <a:pt x="17403" y="8100"/>
                  <a:pt x="17621" y="5400"/>
                  <a:pt x="17621" y="5400"/>
                </a:cubicBezTo>
                <a:close/>
                <a:moveTo>
                  <a:pt x="19619" y="17038"/>
                </a:moveTo>
                <a:lnTo>
                  <a:pt x="19622" y="17038"/>
                </a:lnTo>
                <a:lnTo>
                  <a:pt x="21586" y="4890"/>
                </a:lnTo>
                <a:lnTo>
                  <a:pt x="21577" y="4886"/>
                </a:lnTo>
                <a:cubicBezTo>
                  <a:pt x="21586" y="4833"/>
                  <a:pt x="21600" y="4783"/>
                  <a:pt x="21600" y="4725"/>
                </a:cubicBezTo>
                <a:cubicBezTo>
                  <a:pt x="21600" y="4352"/>
                  <a:pt x="21380" y="4050"/>
                  <a:pt x="21109" y="4050"/>
                </a:cubicBezTo>
                <a:lnTo>
                  <a:pt x="5370" y="4050"/>
                </a:lnTo>
                <a:lnTo>
                  <a:pt x="4674" y="481"/>
                </a:lnTo>
                <a:lnTo>
                  <a:pt x="4667" y="484"/>
                </a:lnTo>
                <a:cubicBezTo>
                  <a:pt x="4605" y="207"/>
                  <a:pt x="4425" y="0"/>
                  <a:pt x="4203" y="0"/>
                </a:cubicBezTo>
                <a:lnTo>
                  <a:pt x="491" y="0"/>
                </a:lnTo>
                <a:cubicBezTo>
                  <a:pt x="220" y="0"/>
                  <a:pt x="0" y="302"/>
                  <a:pt x="0" y="675"/>
                </a:cubicBezTo>
                <a:cubicBezTo>
                  <a:pt x="0" y="1048"/>
                  <a:pt x="220" y="1350"/>
                  <a:pt x="491" y="1350"/>
                </a:cubicBezTo>
                <a:lnTo>
                  <a:pt x="3827" y="1350"/>
                </a:lnTo>
                <a:lnTo>
                  <a:pt x="6893" y="17069"/>
                </a:lnTo>
                <a:lnTo>
                  <a:pt x="6894" y="17069"/>
                </a:lnTo>
                <a:cubicBezTo>
                  <a:pt x="6936" y="17260"/>
                  <a:pt x="7037" y="17414"/>
                  <a:pt x="7168" y="17493"/>
                </a:cubicBezTo>
                <a:cubicBezTo>
                  <a:pt x="6984" y="17903"/>
                  <a:pt x="6873" y="18383"/>
                  <a:pt x="6873" y="18900"/>
                </a:cubicBezTo>
                <a:cubicBezTo>
                  <a:pt x="6873" y="20391"/>
                  <a:pt x="7752" y="21600"/>
                  <a:pt x="8836" y="21600"/>
                </a:cubicBezTo>
                <a:cubicBezTo>
                  <a:pt x="9921" y="21600"/>
                  <a:pt x="10800" y="20391"/>
                  <a:pt x="10800" y="18900"/>
                </a:cubicBezTo>
                <a:cubicBezTo>
                  <a:pt x="10800" y="18406"/>
                  <a:pt x="10696" y="17949"/>
                  <a:pt x="10528" y="17550"/>
                </a:cubicBezTo>
                <a:lnTo>
                  <a:pt x="15981" y="17550"/>
                </a:lnTo>
                <a:cubicBezTo>
                  <a:pt x="15813" y="17949"/>
                  <a:pt x="15709" y="18406"/>
                  <a:pt x="15709" y="18900"/>
                </a:cubicBezTo>
                <a:cubicBezTo>
                  <a:pt x="15709" y="20391"/>
                  <a:pt x="16588" y="21600"/>
                  <a:pt x="17673" y="21600"/>
                </a:cubicBezTo>
                <a:cubicBezTo>
                  <a:pt x="18757" y="21600"/>
                  <a:pt x="19636" y="20391"/>
                  <a:pt x="19636" y="18900"/>
                </a:cubicBezTo>
                <a:cubicBezTo>
                  <a:pt x="19636" y="18383"/>
                  <a:pt x="19525" y="17903"/>
                  <a:pt x="19341" y="17493"/>
                </a:cubicBezTo>
                <a:cubicBezTo>
                  <a:pt x="19479" y="17410"/>
                  <a:pt x="19581" y="17242"/>
                  <a:pt x="19619" y="17038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6" name="Shape 3714"/>
          <p:cNvSpPr>
            <a:spLocks noChangeAspect="1"/>
          </p:cNvSpPr>
          <p:nvPr/>
        </p:nvSpPr>
        <p:spPr>
          <a:xfrm>
            <a:off x="5958549" y="1884329"/>
            <a:ext cx="294546" cy="5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2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2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668632" y="4514378"/>
            <a:ext cx="83997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위생 용품</a:t>
            </a:r>
            <a:endParaRPr lang="en-US" altLang="ko-KR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광고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59864" y="4496300"/>
            <a:ext cx="1040348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판매 수수료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043081" y="4496300"/>
            <a:ext cx="1256754" cy="4431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기업과의 협업</a:t>
            </a:r>
            <a:endParaRPr lang="en-US" altLang="ko-KR" sz="1600" spc="2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이벤트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44" name="Shape 3827"/>
          <p:cNvSpPr/>
          <p:nvPr/>
        </p:nvSpPr>
        <p:spPr>
          <a:xfrm>
            <a:off x="2297822" y="3744782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11949" y="13581"/>
                </a:moveTo>
                <a:cubicBezTo>
                  <a:pt x="11701" y="13785"/>
                  <a:pt x="11474" y="13902"/>
                  <a:pt x="11085" y="13931"/>
                </a:cubicBezTo>
                <a:lnTo>
                  <a:pt x="11085" y="11339"/>
                </a:lnTo>
                <a:cubicBezTo>
                  <a:pt x="11251" y="11384"/>
                  <a:pt x="11321" y="11436"/>
                  <a:pt x="11479" y="11494"/>
                </a:cubicBezTo>
                <a:cubicBezTo>
                  <a:pt x="11638" y="11555"/>
                  <a:pt x="11780" y="11632"/>
                  <a:pt x="11906" y="11728"/>
                </a:cubicBezTo>
                <a:cubicBezTo>
                  <a:pt x="12032" y="11825"/>
                  <a:pt x="12133" y="11944"/>
                  <a:pt x="12208" y="12085"/>
                </a:cubicBezTo>
                <a:cubicBezTo>
                  <a:pt x="12284" y="12225"/>
                  <a:pt x="12322" y="12399"/>
                  <a:pt x="12322" y="12607"/>
                </a:cubicBezTo>
                <a:cubicBezTo>
                  <a:pt x="12322" y="13052"/>
                  <a:pt x="12198" y="13376"/>
                  <a:pt x="11949" y="13581"/>
                </a:cubicBezTo>
                <a:moveTo>
                  <a:pt x="10437" y="9837"/>
                </a:moveTo>
                <a:cubicBezTo>
                  <a:pt x="10286" y="9800"/>
                  <a:pt x="10228" y="9754"/>
                  <a:pt x="10081" y="9698"/>
                </a:cubicBezTo>
                <a:cubicBezTo>
                  <a:pt x="9933" y="9643"/>
                  <a:pt x="9803" y="9570"/>
                  <a:pt x="9692" y="9482"/>
                </a:cubicBezTo>
                <a:cubicBezTo>
                  <a:pt x="9581" y="9392"/>
                  <a:pt x="9489" y="9285"/>
                  <a:pt x="9417" y="9159"/>
                </a:cubicBezTo>
                <a:cubicBezTo>
                  <a:pt x="9345" y="9033"/>
                  <a:pt x="9309" y="8880"/>
                  <a:pt x="9309" y="8702"/>
                </a:cubicBezTo>
                <a:cubicBezTo>
                  <a:pt x="9309" y="8310"/>
                  <a:pt x="9415" y="8030"/>
                  <a:pt x="9627" y="7862"/>
                </a:cubicBezTo>
                <a:cubicBezTo>
                  <a:pt x="9839" y="7696"/>
                  <a:pt x="10048" y="7612"/>
                  <a:pt x="10437" y="7612"/>
                </a:cubicBezTo>
                <a:cubicBezTo>
                  <a:pt x="10437" y="7612"/>
                  <a:pt x="10437" y="9837"/>
                  <a:pt x="10437" y="9837"/>
                </a:cubicBezTo>
                <a:close/>
                <a:moveTo>
                  <a:pt x="12765" y="10727"/>
                </a:moveTo>
                <a:cubicBezTo>
                  <a:pt x="12527" y="10542"/>
                  <a:pt x="12253" y="10390"/>
                  <a:pt x="11944" y="10271"/>
                </a:cubicBezTo>
                <a:cubicBezTo>
                  <a:pt x="11634" y="10153"/>
                  <a:pt x="11410" y="10048"/>
                  <a:pt x="11085" y="9959"/>
                </a:cubicBezTo>
                <a:lnTo>
                  <a:pt x="11085" y="7612"/>
                </a:lnTo>
                <a:cubicBezTo>
                  <a:pt x="11474" y="7612"/>
                  <a:pt x="11665" y="7713"/>
                  <a:pt x="11841" y="7913"/>
                </a:cubicBezTo>
                <a:cubicBezTo>
                  <a:pt x="12017" y="8113"/>
                  <a:pt x="12113" y="8402"/>
                  <a:pt x="12127" y="8781"/>
                </a:cubicBezTo>
                <a:lnTo>
                  <a:pt x="13359" y="8781"/>
                </a:lnTo>
                <a:cubicBezTo>
                  <a:pt x="13359" y="8417"/>
                  <a:pt x="13295" y="8098"/>
                  <a:pt x="13170" y="7824"/>
                </a:cubicBezTo>
                <a:cubicBezTo>
                  <a:pt x="13043" y="7550"/>
                  <a:pt x="12875" y="7323"/>
                  <a:pt x="12662" y="7145"/>
                </a:cubicBezTo>
                <a:cubicBezTo>
                  <a:pt x="12449" y="6968"/>
                  <a:pt x="12200" y="6833"/>
                  <a:pt x="11911" y="6744"/>
                </a:cubicBezTo>
                <a:cubicBezTo>
                  <a:pt x="11623" y="6656"/>
                  <a:pt x="11410" y="6611"/>
                  <a:pt x="11085" y="6611"/>
                </a:cubicBezTo>
                <a:lnTo>
                  <a:pt x="11085" y="5881"/>
                </a:lnTo>
                <a:lnTo>
                  <a:pt x="10437" y="5881"/>
                </a:lnTo>
                <a:lnTo>
                  <a:pt x="10437" y="6611"/>
                </a:lnTo>
                <a:cubicBezTo>
                  <a:pt x="10113" y="6611"/>
                  <a:pt x="9895" y="6660"/>
                  <a:pt x="9600" y="6756"/>
                </a:cubicBezTo>
                <a:cubicBezTo>
                  <a:pt x="9305" y="6853"/>
                  <a:pt x="9044" y="6992"/>
                  <a:pt x="8817" y="7173"/>
                </a:cubicBezTo>
                <a:cubicBezTo>
                  <a:pt x="8590" y="7355"/>
                  <a:pt x="8410" y="7581"/>
                  <a:pt x="8277" y="7852"/>
                </a:cubicBezTo>
                <a:cubicBezTo>
                  <a:pt x="8144" y="8122"/>
                  <a:pt x="8077" y="8436"/>
                  <a:pt x="8077" y="8791"/>
                </a:cubicBezTo>
                <a:cubicBezTo>
                  <a:pt x="8077" y="9200"/>
                  <a:pt x="8150" y="9541"/>
                  <a:pt x="8293" y="9815"/>
                </a:cubicBezTo>
                <a:cubicBezTo>
                  <a:pt x="8438" y="10090"/>
                  <a:pt x="8626" y="10318"/>
                  <a:pt x="8860" y="10499"/>
                </a:cubicBezTo>
                <a:cubicBezTo>
                  <a:pt x="9094" y="10681"/>
                  <a:pt x="9357" y="10829"/>
                  <a:pt x="9649" y="10944"/>
                </a:cubicBezTo>
                <a:cubicBezTo>
                  <a:pt x="9940" y="11059"/>
                  <a:pt x="10142" y="11158"/>
                  <a:pt x="10437" y="11239"/>
                </a:cubicBezTo>
                <a:lnTo>
                  <a:pt x="10437" y="13931"/>
                </a:lnTo>
                <a:cubicBezTo>
                  <a:pt x="9940" y="13916"/>
                  <a:pt x="9676" y="13768"/>
                  <a:pt x="9460" y="13486"/>
                </a:cubicBezTo>
                <a:cubicBezTo>
                  <a:pt x="9244" y="13204"/>
                  <a:pt x="9139" y="12818"/>
                  <a:pt x="9147" y="12329"/>
                </a:cubicBezTo>
                <a:lnTo>
                  <a:pt x="7915" y="12329"/>
                </a:lnTo>
                <a:cubicBezTo>
                  <a:pt x="7908" y="12744"/>
                  <a:pt x="7967" y="13112"/>
                  <a:pt x="8094" y="13430"/>
                </a:cubicBezTo>
                <a:cubicBezTo>
                  <a:pt x="8220" y="13749"/>
                  <a:pt x="8397" y="14018"/>
                  <a:pt x="8628" y="14236"/>
                </a:cubicBezTo>
                <a:cubicBezTo>
                  <a:pt x="8858" y="14456"/>
                  <a:pt x="9136" y="14625"/>
                  <a:pt x="9460" y="14743"/>
                </a:cubicBezTo>
                <a:cubicBezTo>
                  <a:pt x="9784" y="14862"/>
                  <a:pt x="10048" y="14925"/>
                  <a:pt x="10437" y="14932"/>
                </a:cubicBezTo>
                <a:lnTo>
                  <a:pt x="10437" y="15693"/>
                </a:lnTo>
                <a:lnTo>
                  <a:pt x="11085" y="15693"/>
                </a:lnTo>
                <a:lnTo>
                  <a:pt x="11085" y="14932"/>
                </a:lnTo>
                <a:cubicBezTo>
                  <a:pt x="11446" y="14917"/>
                  <a:pt x="11688" y="14856"/>
                  <a:pt x="11998" y="14748"/>
                </a:cubicBezTo>
                <a:cubicBezTo>
                  <a:pt x="12307" y="14641"/>
                  <a:pt x="12578" y="14486"/>
                  <a:pt x="12808" y="14281"/>
                </a:cubicBezTo>
                <a:cubicBezTo>
                  <a:pt x="13038" y="14077"/>
                  <a:pt x="13220" y="13821"/>
                  <a:pt x="13353" y="13513"/>
                </a:cubicBezTo>
                <a:cubicBezTo>
                  <a:pt x="13486" y="13206"/>
                  <a:pt x="13553" y="12844"/>
                  <a:pt x="13553" y="12429"/>
                </a:cubicBezTo>
                <a:cubicBezTo>
                  <a:pt x="13553" y="12028"/>
                  <a:pt x="13481" y="11692"/>
                  <a:pt x="13337" y="11417"/>
                </a:cubicBezTo>
                <a:cubicBezTo>
                  <a:pt x="13193" y="11142"/>
                  <a:pt x="13002" y="10912"/>
                  <a:pt x="12765" y="107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7" name="Shape 3952"/>
          <p:cNvSpPr/>
          <p:nvPr/>
        </p:nvSpPr>
        <p:spPr>
          <a:xfrm>
            <a:off x="3256222" y="3772225"/>
            <a:ext cx="279033" cy="19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2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2"/>
                  <a:pt x="21545" y="10422"/>
                  <a:pt x="21456" y="1029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10061" y="3717987"/>
            <a:ext cx="886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초기 단계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173344" y="3717987"/>
            <a:ext cx="94183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완성 단계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34296" y="2579500"/>
            <a:ext cx="1309653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무료 모바일 앱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870025" y="4502580"/>
            <a:ext cx="851195" cy="20928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배너 광고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82300" y="4409991"/>
            <a:ext cx="102752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후원금</a:t>
            </a:r>
            <a:endParaRPr lang="en-US" altLang="ko-KR" sz="1600" spc="2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 algn="ctr"/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또는</a:t>
            </a:r>
            <a:r>
              <a:rPr lang="en-US" altLang="ko-KR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 </a:t>
            </a:r>
            <a:r>
              <a:rPr lang="ko-KR" altLang="en-US" sz="1600" spc="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투자금</a:t>
            </a:r>
            <a:endParaRPr lang="en-US" sz="1600" spc="2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54" name="Shape 3952"/>
          <p:cNvSpPr/>
          <p:nvPr/>
        </p:nvSpPr>
        <p:spPr>
          <a:xfrm>
            <a:off x="5053394" y="3769056"/>
            <a:ext cx="279033" cy="19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2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2"/>
                  <a:pt x="21545" y="10422"/>
                  <a:pt x="21456" y="1029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5" name="Shape 3952"/>
          <p:cNvSpPr/>
          <p:nvPr/>
        </p:nvSpPr>
        <p:spPr>
          <a:xfrm>
            <a:off x="6848002" y="3769056"/>
            <a:ext cx="279033" cy="19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2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2"/>
                  <a:pt x="21545" y="10422"/>
                  <a:pt x="21456" y="1029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6" name="Shape 3952"/>
          <p:cNvSpPr/>
          <p:nvPr/>
        </p:nvSpPr>
        <p:spPr>
          <a:xfrm>
            <a:off x="8633043" y="3769056"/>
            <a:ext cx="279033" cy="19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2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2"/>
                  <a:pt x="21545" y="10422"/>
                  <a:pt x="21456" y="10291"/>
                </a:cubicBez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7" name="Shape 3636"/>
          <p:cNvSpPr/>
          <p:nvPr/>
        </p:nvSpPr>
        <p:spPr>
          <a:xfrm>
            <a:off x="4115623" y="3741631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90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4" y="16691"/>
                  <a:pt x="18655" y="16911"/>
                  <a:pt x="18655" y="17182"/>
                </a:cubicBezTo>
                <a:cubicBezTo>
                  <a:pt x="18655" y="17453"/>
                  <a:pt x="18874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4354" y="17673"/>
                </a:moveTo>
                <a:lnTo>
                  <a:pt x="7369" y="13149"/>
                </a:lnTo>
                <a:lnTo>
                  <a:pt x="8875" y="15407"/>
                </a:lnTo>
                <a:cubicBezTo>
                  <a:pt x="8949" y="15584"/>
                  <a:pt x="9123" y="15709"/>
                  <a:pt x="9327" y="15709"/>
                </a:cubicBezTo>
                <a:cubicBezTo>
                  <a:pt x="9463" y="15709"/>
                  <a:pt x="9586" y="15655"/>
                  <a:pt x="9674" y="15565"/>
                </a:cubicBezTo>
                <a:lnTo>
                  <a:pt x="11198" y="14042"/>
                </a:lnTo>
                <a:lnTo>
                  <a:pt x="13376" y="17673"/>
                </a:lnTo>
                <a:cubicBezTo>
                  <a:pt x="13376" y="17673"/>
                  <a:pt x="4354" y="17673"/>
                  <a:pt x="4354" y="17673"/>
                </a:cubicBezTo>
                <a:close/>
                <a:moveTo>
                  <a:pt x="14692" y="17982"/>
                </a:moveTo>
                <a:lnTo>
                  <a:pt x="14690" y="17977"/>
                </a:lnTo>
                <a:cubicBezTo>
                  <a:pt x="14685" y="17967"/>
                  <a:pt x="14677" y="17959"/>
                  <a:pt x="14673" y="17949"/>
                </a:cubicBezTo>
                <a:lnTo>
                  <a:pt x="11747" y="13073"/>
                </a:lnTo>
                <a:lnTo>
                  <a:pt x="11745" y="13073"/>
                </a:lnTo>
                <a:cubicBezTo>
                  <a:pt x="11673" y="12892"/>
                  <a:pt x="11498" y="12764"/>
                  <a:pt x="11291" y="12764"/>
                </a:cubicBezTo>
                <a:cubicBezTo>
                  <a:pt x="11155" y="12764"/>
                  <a:pt x="11033" y="12819"/>
                  <a:pt x="10944" y="12908"/>
                </a:cubicBezTo>
                <a:lnTo>
                  <a:pt x="9397" y="14454"/>
                </a:lnTo>
                <a:lnTo>
                  <a:pt x="7816" y="12084"/>
                </a:lnTo>
                <a:cubicBezTo>
                  <a:pt x="7742" y="11907"/>
                  <a:pt x="7568" y="11782"/>
                  <a:pt x="7364" y="11782"/>
                </a:cubicBezTo>
                <a:cubicBezTo>
                  <a:pt x="7193" y="11782"/>
                  <a:pt x="7051" y="11874"/>
                  <a:pt x="6963" y="12006"/>
                </a:cubicBezTo>
                <a:lnTo>
                  <a:pt x="6955" y="12000"/>
                </a:lnTo>
                <a:lnTo>
                  <a:pt x="3028" y="17891"/>
                </a:lnTo>
                <a:lnTo>
                  <a:pt x="3036" y="17897"/>
                </a:lnTo>
                <a:cubicBezTo>
                  <a:pt x="2983" y="17974"/>
                  <a:pt x="2945" y="18063"/>
                  <a:pt x="2945" y="18164"/>
                </a:cubicBezTo>
                <a:cubicBezTo>
                  <a:pt x="2945" y="18435"/>
                  <a:pt x="3165" y="18655"/>
                  <a:pt x="3436" y="18655"/>
                </a:cubicBezTo>
                <a:lnTo>
                  <a:pt x="14236" y="18655"/>
                </a:lnTo>
                <a:cubicBezTo>
                  <a:pt x="14508" y="18655"/>
                  <a:pt x="14727" y="18435"/>
                  <a:pt x="14727" y="18164"/>
                </a:cubicBezTo>
                <a:cubicBezTo>
                  <a:pt x="14727" y="18099"/>
                  <a:pt x="14713" y="18039"/>
                  <a:pt x="14691" y="17983"/>
                </a:cubicBezTo>
                <a:cubicBezTo>
                  <a:pt x="14691" y="17983"/>
                  <a:pt x="14692" y="17982"/>
                  <a:pt x="14692" y="17982"/>
                </a:cubicBezTo>
                <a:close/>
                <a:moveTo>
                  <a:pt x="4909" y="7855"/>
                </a:moveTo>
                <a:cubicBezTo>
                  <a:pt x="5451" y="7855"/>
                  <a:pt x="5891" y="8295"/>
                  <a:pt x="5891" y="8836"/>
                </a:cubicBezTo>
                <a:cubicBezTo>
                  <a:pt x="5891" y="9379"/>
                  <a:pt x="5451" y="9818"/>
                  <a:pt x="4909" y="9818"/>
                </a:cubicBezTo>
                <a:cubicBezTo>
                  <a:pt x="4367" y="9818"/>
                  <a:pt x="3927" y="9379"/>
                  <a:pt x="3927" y="8836"/>
                </a:cubicBezTo>
                <a:cubicBezTo>
                  <a:pt x="3927" y="8295"/>
                  <a:pt x="4367" y="7855"/>
                  <a:pt x="4909" y="7855"/>
                </a:cubicBezTo>
                <a:moveTo>
                  <a:pt x="4909" y="10800"/>
                </a:moveTo>
                <a:cubicBezTo>
                  <a:pt x="5994" y="10800"/>
                  <a:pt x="6873" y="9921"/>
                  <a:pt x="6873" y="8836"/>
                </a:cubicBezTo>
                <a:cubicBezTo>
                  <a:pt x="6873" y="7752"/>
                  <a:pt x="5994" y="6873"/>
                  <a:pt x="4909" y="6873"/>
                </a:cubicBezTo>
                <a:cubicBezTo>
                  <a:pt x="3825" y="6873"/>
                  <a:pt x="2945" y="7752"/>
                  <a:pt x="2945" y="8836"/>
                </a:cubicBezTo>
                <a:cubicBezTo>
                  <a:pt x="2945" y="9921"/>
                  <a:pt x="3825" y="10800"/>
                  <a:pt x="4909" y="10800"/>
                </a:cubicBezTo>
                <a:moveTo>
                  <a:pt x="16691" y="19636"/>
                </a:moveTo>
                <a:cubicBezTo>
                  <a:pt x="16691" y="20179"/>
                  <a:pt x="16251" y="20619"/>
                  <a:pt x="15709" y="20619"/>
                </a:cubicBezTo>
                <a:lnTo>
                  <a:pt x="1964" y="20619"/>
                </a:lnTo>
                <a:cubicBezTo>
                  <a:pt x="1422" y="20619"/>
                  <a:pt x="982" y="20179"/>
                  <a:pt x="982" y="19636"/>
                </a:cubicBez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8" name="Shape 3617"/>
          <p:cNvSpPr/>
          <p:nvPr/>
        </p:nvSpPr>
        <p:spPr>
          <a:xfrm>
            <a:off x="5908619" y="3743089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836" y="8255"/>
                </a:moveTo>
                <a:lnTo>
                  <a:pt x="12837" y="10800"/>
                </a:lnTo>
                <a:lnTo>
                  <a:pt x="8836" y="13345"/>
                </a:lnTo>
                <a:cubicBezTo>
                  <a:pt x="8836" y="13345"/>
                  <a:pt x="8836" y="8255"/>
                  <a:pt x="8836" y="8255"/>
                </a:cubicBezTo>
                <a:close/>
                <a:moveTo>
                  <a:pt x="8345" y="14727"/>
                </a:moveTo>
                <a:cubicBezTo>
                  <a:pt x="8461" y="14727"/>
                  <a:pt x="8564" y="14681"/>
                  <a:pt x="8647" y="14614"/>
                </a:cubicBezTo>
                <a:lnTo>
                  <a:pt x="8652" y="14620"/>
                </a:lnTo>
                <a:lnTo>
                  <a:pt x="14052" y="11184"/>
                </a:lnTo>
                <a:lnTo>
                  <a:pt x="14047" y="11178"/>
                </a:lnTo>
                <a:cubicBezTo>
                  <a:pt x="14160" y="11088"/>
                  <a:pt x="14236" y="10955"/>
                  <a:pt x="14236" y="10800"/>
                </a:cubicBezTo>
                <a:cubicBezTo>
                  <a:pt x="14236" y="10645"/>
                  <a:pt x="14160" y="10512"/>
                  <a:pt x="14047" y="10422"/>
                </a:cubicBezTo>
                <a:lnTo>
                  <a:pt x="14052" y="10417"/>
                </a:lnTo>
                <a:lnTo>
                  <a:pt x="8652" y="6980"/>
                </a:lnTo>
                <a:lnTo>
                  <a:pt x="8647" y="6986"/>
                </a:lnTo>
                <a:cubicBezTo>
                  <a:pt x="8564" y="6919"/>
                  <a:pt x="8461" y="6873"/>
                  <a:pt x="8345" y="6873"/>
                </a:cubicBezTo>
                <a:cubicBezTo>
                  <a:pt x="8074" y="6873"/>
                  <a:pt x="7855" y="7093"/>
                  <a:pt x="7855" y="7364"/>
                </a:cubicBezTo>
                <a:lnTo>
                  <a:pt x="7855" y="14236"/>
                </a:lnTo>
                <a:cubicBezTo>
                  <a:pt x="7855" y="14507"/>
                  <a:pt x="8074" y="14727"/>
                  <a:pt x="8345" y="14727"/>
                </a:cubicBezTo>
                <a:moveTo>
                  <a:pt x="19636" y="18655"/>
                </a:moveTo>
                <a:lnTo>
                  <a:pt x="18655" y="18655"/>
                </a:lnTo>
                <a:lnTo>
                  <a:pt x="18655" y="19636"/>
                </a:lnTo>
                <a:lnTo>
                  <a:pt x="19636" y="19636"/>
                </a:lnTo>
                <a:cubicBezTo>
                  <a:pt x="19636" y="19636"/>
                  <a:pt x="19636" y="18655"/>
                  <a:pt x="19636" y="18655"/>
                </a:cubicBezTo>
                <a:close/>
                <a:moveTo>
                  <a:pt x="19636" y="14727"/>
                </a:moveTo>
                <a:lnTo>
                  <a:pt x="18655" y="14727"/>
                </a:lnTo>
                <a:lnTo>
                  <a:pt x="18655" y="15709"/>
                </a:lnTo>
                <a:lnTo>
                  <a:pt x="19636" y="15709"/>
                </a:lnTo>
                <a:cubicBezTo>
                  <a:pt x="19636" y="15709"/>
                  <a:pt x="19636" y="14727"/>
                  <a:pt x="19636" y="14727"/>
                </a:cubicBezTo>
                <a:close/>
                <a:moveTo>
                  <a:pt x="19636" y="12764"/>
                </a:moveTo>
                <a:lnTo>
                  <a:pt x="18655" y="12764"/>
                </a:lnTo>
                <a:lnTo>
                  <a:pt x="18655" y="13745"/>
                </a:lnTo>
                <a:lnTo>
                  <a:pt x="19636" y="13745"/>
                </a:lnTo>
                <a:cubicBezTo>
                  <a:pt x="19636" y="13745"/>
                  <a:pt x="19636" y="12764"/>
                  <a:pt x="19636" y="12764"/>
                </a:cubicBezTo>
                <a:close/>
                <a:moveTo>
                  <a:pt x="19636" y="16691"/>
                </a:moveTo>
                <a:lnTo>
                  <a:pt x="18655" y="16691"/>
                </a:lnTo>
                <a:lnTo>
                  <a:pt x="18655" y="17673"/>
                </a:lnTo>
                <a:lnTo>
                  <a:pt x="19636" y="17673"/>
                </a:lnTo>
                <a:cubicBezTo>
                  <a:pt x="19636" y="17673"/>
                  <a:pt x="19636" y="16691"/>
                  <a:pt x="19636" y="16691"/>
                </a:cubicBezTo>
                <a:close/>
                <a:moveTo>
                  <a:pt x="18655" y="2945"/>
                </a:moveTo>
                <a:lnTo>
                  <a:pt x="19636" y="2945"/>
                </a:lnTo>
                <a:lnTo>
                  <a:pt x="19636" y="1964"/>
                </a:lnTo>
                <a:lnTo>
                  <a:pt x="18655" y="1964"/>
                </a:lnTo>
                <a:cubicBezTo>
                  <a:pt x="18655" y="1964"/>
                  <a:pt x="18655" y="2945"/>
                  <a:pt x="18655" y="2945"/>
                </a:cubicBezTo>
                <a:close/>
                <a:moveTo>
                  <a:pt x="20618" y="10309"/>
                </a:moveTo>
                <a:lnTo>
                  <a:pt x="17673" y="10309"/>
                </a:lnTo>
                <a:lnTo>
                  <a:pt x="17673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10309"/>
                  <a:pt x="20618" y="10309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lnTo>
                  <a:pt x="17673" y="11291"/>
                </a:lnTo>
                <a:lnTo>
                  <a:pt x="20618" y="11291"/>
                </a:lnTo>
                <a:cubicBezTo>
                  <a:pt x="20618" y="11291"/>
                  <a:pt x="20618" y="19636"/>
                  <a:pt x="20618" y="19636"/>
                </a:cubicBezTo>
                <a:close/>
                <a:moveTo>
                  <a:pt x="16691" y="20618"/>
                </a:moveTo>
                <a:lnTo>
                  <a:pt x="4909" y="20618"/>
                </a:lnTo>
                <a:lnTo>
                  <a:pt x="4909" y="982"/>
                </a:lnTo>
                <a:lnTo>
                  <a:pt x="16691" y="982"/>
                </a:lnTo>
                <a:cubicBezTo>
                  <a:pt x="16691" y="982"/>
                  <a:pt x="16691" y="20618"/>
                  <a:pt x="16691" y="20618"/>
                </a:cubicBezTo>
                <a:close/>
                <a:moveTo>
                  <a:pt x="3927" y="10309"/>
                </a:moveTo>
                <a:lnTo>
                  <a:pt x="982" y="10309"/>
                </a:lnTo>
                <a:lnTo>
                  <a:pt x="982" y="1964"/>
                </a:lnTo>
                <a:cubicBezTo>
                  <a:pt x="982" y="1421"/>
                  <a:pt x="1422" y="982"/>
                  <a:pt x="1964" y="982"/>
                </a:cubicBezTo>
                <a:lnTo>
                  <a:pt x="3927" y="982"/>
                </a:lnTo>
                <a:cubicBezTo>
                  <a:pt x="3927" y="982"/>
                  <a:pt x="3927" y="10309"/>
                  <a:pt x="3927" y="10309"/>
                </a:cubicBezTo>
                <a:close/>
                <a:moveTo>
                  <a:pt x="3927" y="20618"/>
                </a:move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1291"/>
                </a:lnTo>
                <a:lnTo>
                  <a:pt x="3927" y="11291"/>
                </a:lnTo>
                <a:cubicBezTo>
                  <a:pt x="3927" y="11291"/>
                  <a:pt x="3927" y="20618"/>
                  <a:pt x="3927" y="20618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8655" y="8836"/>
                </a:moveTo>
                <a:lnTo>
                  <a:pt x="19636" y="8836"/>
                </a:lnTo>
                <a:lnTo>
                  <a:pt x="19636" y="7855"/>
                </a:lnTo>
                <a:lnTo>
                  <a:pt x="18655" y="7855"/>
                </a:lnTo>
                <a:cubicBezTo>
                  <a:pt x="18655" y="7855"/>
                  <a:pt x="18655" y="8836"/>
                  <a:pt x="18655" y="8836"/>
                </a:cubicBezTo>
                <a:close/>
                <a:moveTo>
                  <a:pt x="18655" y="6873"/>
                </a:moveTo>
                <a:lnTo>
                  <a:pt x="19636" y="6873"/>
                </a:lnTo>
                <a:lnTo>
                  <a:pt x="19636" y="5891"/>
                </a:lnTo>
                <a:lnTo>
                  <a:pt x="18655" y="5891"/>
                </a:lnTo>
                <a:cubicBezTo>
                  <a:pt x="18655" y="5891"/>
                  <a:pt x="18655" y="6873"/>
                  <a:pt x="18655" y="6873"/>
                </a:cubicBezTo>
                <a:close/>
                <a:moveTo>
                  <a:pt x="18655" y="4909"/>
                </a:moveTo>
                <a:lnTo>
                  <a:pt x="19636" y="4909"/>
                </a:lnTo>
                <a:lnTo>
                  <a:pt x="19636" y="3927"/>
                </a:lnTo>
                <a:lnTo>
                  <a:pt x="18655" y="3927"/>
                </a:lnTo>
                <a:cubicBezTo>
                  <a:pt x="18655" y="3927"/>
                  <a:pt x="18655" y="4909"/>
                  <a:pt x="18655" y="4909"/>
                </a:cubicBezTo>
                <a:close/>
                <a:moveTo>
                  <a:pt x="1964" y="2945"/>
                </a:moveTo>
                <a:lnTo>
                  <a:pt x="2945" y="2945"/>
                </a:lnTo>
                <a:lnTo>
                  <a:pt x="2945" y="1964"/>
                </a:lnTo>
                <a:lnTo>
                  <a:pt x="1964" y="1964"/>
                </a:lnTo>
                <a:cubicBezTo>
                  <a:pt x="1964" y="1964"/>
                  <a:pt x="1964" y="2945"/>
                  <a:pt x="1964" y="2945"/>
                </a:cubicBezTo>
                <a:close/>
                <a:moveTo>
                  <a:pt x="1964" y="8836"/>
                </a:moveTo>
                <a:lnTo>
                  <a:pt x="2945" y="8836"/>
                </a:lnTo>
                <a:lnTo>
                  <a:pt x="2945" y="7855"/>
                </a:lnTo>
                <a:lnTo>
                  <a:pt x="1964" y="7855"/>
                </a:lnTo>
                <a:cubicBezTo>
                  <a:pt x="1964" y="7855"/>
                  <a:pt x="1964" y="8836"/>
                  <a:pt x="1964" y="8836"/>
                </a:cubicBezTo>
                <a:close/>
                <a:moveTo>
                  <a:pt x="2945" y="16691"/>
                </a:moveTo>
                <a:lnTo>
                  <a:pt x="1964" y="16691"/>
                </a:lnTo>
                <a:lnTo>
                  <a:pt x="1964" y="17673"/>
                </a:lnTo>
                <a:lnTo>
                  <a:pt x="2945" y="17673"/>
                </a:lnTo>
                <a:cubicBezTo>
                  <a:pt x="2945" y="17673"/>
                  <a:pt x="2945" y="16691"/>
                  <a:pt x="2945" y="16691"/>
                </a:cubicBezTo>
                <a:close/>
                <a:moveTo>
                  <a:pt x="2945" y="12764"/>
                </a:moveTo>
                <a:lnTo>
                  <a:pt x="1964" y="12764"/>
                </a:lnTo>
                <a:lnTo>
                  <a:pt x="1964" y="13745"/>
                </a:lnTo>
                <a:lnTo>
                  <a:pt x="2945" y="13745"/>
                </a:lnTo>
                <a:cubicBezTo>
                  <a:pt x="2945" y="13745"/>
                  <a:pt x="2945" y="12764"/>
                  <a:pt x="2945" y="12764"/>
                </a:cubicBezTo>
                <a:close/>
                <a:moveTo>
                  <a:pt x="2945" y="14727"/>
                </a:moveTo>
                <a:lnTo>
                  <a:pt x="1964" y="14727"/>
                </a:lnTo>
                <a:lnTo>
                  <a:pt x="1964" y="15709"/>
                </a:lnTo>
                <a:lnTo>
                  <a:pt x="2945" y="15709"/>
                </a:lnTo>
                <a:cubicBezTo>
                  <a:pt x="2945" y="15709"/>
                  <a:pt x="2945" y="14727"/>
                  <a:pt x="2945" y="14727"/>
                </a:cubicBezTo>
                <a:close/>
                <a:moveTo>
                  <a:pt x="2945" y="18655"/>
                </a:moveTo>
                <a:lnTo>
                  <a:pt x="1964" y="18655"/>
                </a:lnTo>
                <a:lnTo>
                  <a:pt x="1964" y="19636"/>
                </a:lnTo>
                <a:lnTo>
                  <a:pt x="2945" y="19636"/>
                </a:lnTo>
                <a:cubicBezTo>
                  <a:pt x="2945" y="19636"/>
                  <a:pt x="2945" y="18655"/>
                  <a:pt x="2945" y="18655"/>
                </a:cubicBezTo>
                <a:close/>
                <a:moveTo>
                  <a:pt x="1964" y="6873"/>
                </a:moveTo>
                <a:lnTo>
                  <a:pt x="2945" y="6873"/>
                </a:lnTo>
                <a:lnTo>
                  <a:pt x="2945" y="5891"/>
                </a:lnTo>
                <a:lnTo>
                  <a:pt x="1964" y="5891"/>
                </a:lnTo>
                <a:cubicBezTo>
                  <a:pt x="1964" y="5891"/>
                  <a:pt x="1964" y="6873"/>
                  <a:pt x="1964" y="6873"/>
                </a:cubicBezTo>
                <a:close/>
                <a:moveTo>
                  <a:pt x="1964" y="4909"/>
                </a:moveTo>
                <a:lnTo>
                  <a:pt x="2945" y="4909"/>
                </a:lnTo>
                <a:lnTo>
                  <a:pt x="2945" y="3927"/>
                </a:lnTo>
                <a:lnTo>
                  <a:pt x="1964" y="3927"/>
                </a:lnTo>
                <a:cubicBezTo>
                  <a:pt x="1964" y="3927"/>
                  <a:pt x="1964" y="4909"/>
                  <a:pt x="1964" y="490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85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1"/>
          <p:cNvSpPr>
            <a:spLocks/>
          </p:cNvSpPr>
          <p:nvPr/>
        </p:nvSpPr>
        <p:spPr bwMode="auto">
          <a:xfrm rot="20810063">
            <a:off x="3934983" y="1341271"/>
            <a:ext cx="4447919" cy="433278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Oval 3"/>
          <p:cNvSpPr/>
          <p:nvPr/>
        </p:nvSpPr>
        <p:spPr bwMode="auto">
          <a:xfrm>
            <a:off x="5309158" y="1537824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 bwMode="auto">
          <a:xfrm>
            <a:off x="4393727" y="4295690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 bwMode="auto">
          <a:xfrm>
            <a:off x="7358295" y="3597978"/>
            <a:ext cx="1035424" cy="1035424"/>
          </a:xfrm>
          <a:prstGeom prst="ellipse">
            <a:avLst/>
          </a:prstGeom>
          <a:noFill/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txBody>
          <a:bodyPr lIns="0" tIns="0" rIns="0" bIns="0" rtlCol="0" anchor="ctr"/>
          <a:lstStyle/>
          <a:p>
            <a:pPr algn="ctr"/>
            <a:endParaRPr lang="en-US"/>
          </a:p>
        </p:txBody>
      </p:sp>
      <p:grpSp>
        <p:nvGrpSpPr>
          <p:cNvPr id="24" name="그룹 23"/>
          <p:cNvGrpSpPr/>
          <p:nvPr/>
        </p:nvGrpSpPr>
        <p:grpSpPr>
          <a:xfrm>
            <a:off x="8731431" y="3674080"/>
            <a:ext cx="2860494" cy="866151"/>
            <a:chOff x="8643346" y="3705961"/>
            <a:chExt cx="2860494" cy="866151"/>
          </a:xfrm>
        </p:grpSpPr>
        <p:sp>
          <p:nvSpPr>
            <p:cNvPr id="9" name="TextBox 8"/>
            <p:cNvSpPr txBox="1"/>
            <p:nvPr/>
          </p:nvSpPr>
          <p:spPr>
            <a:xfrm>
              <a:off x="8729794" y="3705961"/>
              <a:ext cx="1585370" cy="2616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ko-KR" alt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연관 링크 노출</a:t>
              </a:r>
              <a:endParaRPr lang="en-US" sz="2000" b="1" spc="2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643346" y="3971948"/>
              <a:ext cx="2860494" cy="600164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Clr>
                  <a:srgbClr val="AB47B0"/>
                </a:buClr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네이버의 파워 링크 광고 이용</a:t>
              </a:r>
              <a:endPara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30000"/>
                </a:lnSpc>
                <a:buClr>
                  <a:srgbClr val="AB47B0"/>
                </a:buClr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연관 키워드 검색 시 링크 노출</a:t>
              </a:r>
              <a:endParaRPr 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16" name="AutoShape 1"/>
          <p:cNvSpPr>
            <a:spLocks/>
          </p:cNvSpPr>
          <p:nvPr/>
        </p:nvSpPr>
        <p:spPr bwMode="auto">
          <a:xfrm rot="20956401">
            <a:off x="-385741" y="-1430470"/>
            <a:ext cx="8830935" cy="8602342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12700" cap="flat">
            <a:solidFill>
              <a:schemeClr val="tx1">
                <a:alpha val="10000"/>
              </a:schemeClr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홍보 방법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9" name="Shape 3609"/>
          <p:cNvSpPr>
            <a:spLocks noChangeAspect="1"/>
          </p:cNvSpPr>
          <p:nvPr/>
        </p:nvSpPr>
        <p:spPr>
          <a:xfrm>
            <a:off x="4731439" y="4633402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18" y="11782"/>
                </a:moveTo>
                <a:lnTo>
                  <a:pt x="14236" y="11782"/>
                </a:lnTo>
                <a:cubicBezTo>
                  <a:pt x="14507" y="11782"/>
                  <a:pt x="14727" y="11562"/>
                  <a:pt x="14727" y="11291"/>
                </a:cubicBezTo>
                <a:cubicBezTo>
                  <a:pt x="14727" y="11020"/>
                  <a:pt x="14507" y="10800"/>
                  <a:pt x="14236" y="10800"/>
                </a:cubicBezTo>
                <a:lnTo>
                  <a:pt x="4418" y="10800"/>
                </a:lnTo>
                <a:cubicBezTo>
                  <a:pt x="4147" y="10800"/>
                  <a:pt x="3927" y="11020"/>
                  <a:pt x="3927" y="11291"/>
                </a:cubicBezTo>
                <a:cubicBezTo>
                  <a:pt x="3927" y="11562"/>
                  <a:pt x="4147" y="11782"/>
                  <a:pt x="4418" y="11782"/>
                </a:cubicBezTo>
                <a:moveTo>
                  <a:pt x="20618" y="20618"/>
                </a:moveTo>
                <a:lnTo>
                  <a:pt x="5891" y="20618"/>
                </a:lnTo>
                <a:lnTo>
                  <a:pt x="5891" y="16200"/>
                </a:lnTo>
                <a:cubicBezTo>
                  <a:pt x="5891" y="15929"/>
                  <a:pt x="5671" y="15709"/>
                  <a:pt x="5400" y="15709"/>
                </a:cubicBezTo>
                <a:lnTo>
                  <a:pt x="982" y="15709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0618"/>
                  <a:pt x="20618" y="20618"/>
                </a:cubicBezTo>
                <a:close/>
                <a:moveTo>
                  <a:pt x="4909" y="20127"/>
                </a:moveTo>
                <a:lnTo>
                  <a:pt x="1473" y="16691"/>
                </a:lnTo>
                <a:lnTo>
                  <a:pt x="4909" y="16691"/>
                </a:lnTo>
                <a:cubicBezTo>
                  <a:pt x="4909" y="16691"/>
                  <a:pt x="4909" y="20127"/>
                  <a:pt x="4909" y="20127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16691"/>
                </a:lnTo>
                <a:lnTo>
                  <a:pt x="4909" y="21600"/>
                </a:lnTo>
                <a:lnTo>
                  <a:pt x="20618" y="21600"/>
                </a:lnTo>
                <a:cubicBezTo>
                  <a:pt x="21160" y="21600"/>
                  <a:pt x="21600" y="21161"/>
                  <a:pt x="21600" y="20618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418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4418" y="7855"/>
                </a:lnTo>
                <a:cubicBezTo>
                  <a:pt x="4147" y="7855"/>
                  <a:pt x="3927" y="8075"/>
                  <a:pt x="3927" y="8345"/>
                </a:cubicBezTo>
                <a:cubicBezTo>
                  <a:pt x="3927" y="8617"/>
                  <a:pt x="4147" y="8836"/>
                  <a:pt x="4418" y="8836"/>
                </a:cubicBezTo>
                <a:moveTo>
                  <a:pt x="4418" y="5891"/>
                </a:moveTo>
                <a:lnTo>
                  <a:pt x="10309" y="5891"/>
                </a:lnTo>
                <a:cubicBezTo>
                  <a:pt x="10580" y="5891"/>
                  <a:pt x="10800" y="5672"/>
                  <a:pt x="10800" y="5400"/>
                </a:cubicBezTo>
                <a:cubicBezTo>
                  <a:pt x="10800" y="5129"/>
                  <a:pt x="10580" y="4909"/>
                  <a:pt x="10309" y="4909"/>
                </a:cubicBezTo>
                <a:lnTo>
                  <a:pt x="4418" y="4909"/>
                </a:lnTo>
                <a:cubicBezTo>
                  <a:pt x="4147" y="4909"/>
                  <a:pt x="3927" y="5129"/>
                  <a:pt x="3927" y="5400"/>
                </a:cubicBezTo>
                <a:cubicBezTo>
                  <a:pt x="3927" y="5672"/>
                  <a:pt x="4147" y="5891"/>
                  <a:pt x="4418" y="589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Shape 3869"/>
          <p:cNvSpPr>
            <a:spLocks noChangeAspect="1"/>
          </p:cNvSpPr>
          <p:nvPr/>
        </p:nvSpPr>
        <p:spPr>
          <a:xfrm>
            <a:off x="7696007" y="3935690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18" y="5891"/>
                </a:moveTo>
                <a:lnTo>
                  <a:pt x="8345" y="5891"/>
                </a:lnTo>
                <a:cubicBezTo>
                  <a:pt x="8075" y="5891"/>
                  <a:pt x="7855" y="6111"/>
                  <a:pt x="7855" y="6382"/>
                </a:cubicBezTo>
                <a:cubicBezTo>
                  <a:pt x="7855" y="6653"/>
                  <a:pt x="8075" y="6873"/>
                  <a:pt x="8345" y="6873"/>
                </a:cubicBez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moveTo>
                  <a:pt x="6382" y="5891"/>
                </a:moveTo>
                <a:cubicBezTo>
                  <a:pt x="6111" y="5891"/>
                  <a:pt x="5891" y="6111"/>
                  <a:pt x="5891" y="6382"/>
                </a:cubicBezTo>
                <a:cubicBezTo>
                  <a:pt x="5891" y="6653"/>
                  <a:pt x="6111" y="6873"/>
                  <a:pt x="6382" y="6873"/>
                </a:cubicBezTo>
                <a:cubicBezTo>
                  <a:pt x="6653" y="6873"/>
                  <a:pt x="6873" y="6653"/>
                  <a:pt x="6873" y="6382"/>
                </a:cubicBezTo>
                <a:cubicBezTo>
                  <a:pt x="6873" y="6111"/>
                  <a:pt x="6653" y="5891"/>
                  <a:pt x="6382" y="5891"/>
                </a:cubicBezTo>
                <a:moveTo>
                  <a:pt x="19636" y="0"/>
                </a:moveTo>
                <a:lnTo>
                  <a:pt x="5891" y="0"/>
                </a:lnTo>
                <a:cubicBezTo>
                  <a:pt x="4806" y="0"/>
                  <a:pt x="3927" y="879"/>
                  <a:pt x="3927" y="1964"/>
                </a:cubicBezTo>
                <a:lnTo>
                  <a:pt x="3927" y="2455"/>
                </a:lnTo>
                <a:cubicBezTo>
                  <a:pt x="3927" y="2726"/>
                  <a:pt x="4147" y="2945"/>
                  <a:pt x="4418" y="2945"/>
                </a:cubicBezTo>
                <a:cubicBezTo>
                  <a:pt x="4689" y="2945"/>
                  <a:pt x="4909" y="2726"/>
                  <a:pt x="4909" y="2455"/>
                </a:cubicBezTo>
                <a:lnTo>
                  <a:pt x="4909" y="1964"/>
                </a:lnTo>
                <a:cubicBezTo>
                  <a:pt x="4909" y="1422"/>
                  <a:pt x="5349" y="982"/>
                  <a:pt x="5891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lnTo>
                  <a:pt x="20618" y="15709"/>
                </a:lnTo>
                <a:cubicBezTo>
                  <a:pt x="20618" y="16252"/>
                  <a:pt x="20178" y="16691"/>
                  <a:pt x="19636" y="16691"/>
                </a:cubicBezTo>
                <a:lnTo>
                  <a:pt x="19145" y="16691"/>
                </a:lnTo>
                <a:cubicBezTo>
                  <a:pt x="18875" y="16691"/>
                  <a:pt x="18655" y="16910"/>
                  <a:pt x="18655" y="17182"/>
                </a:cubicBezTo>
                <a:cubicBezTo>
                  <a:pt x="18655" y="17453"/>
                  <a:pt x="18875" y="17673"/>
                  <a:pt x="19145" y="17673"/>
                </a:cubicBezTo>
                <a:lnTo>
                  <a:pt x="19636" y="17673"/>
                </a:lnTo>
                <a:cubicBezTo>
                  <a:pt x="20721" y="17673"/>
                  <a:pt x="21600" y="16794"/>
                  <a:pt x="21600" y="15709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2455" y="5891"/>
                </a:moveTo>
                <a:cubicBezTo>
                  <a:pt x="2184" y="5891"/>
                  <a:pt x="1964" y="6111"/>
                  <a:pt x="1964" y="6382"/>
                </a:cubicBezTo>
                <a:cubicBezTo>
                  <a:pt x="1964" y="6653"/>
                  <a:pt x="2184" y="6873"/>
                  <a:pt x="2455" y="6873"/>
                </a:cubicBezTo>
                <a:cubicBezTo>
                  <a:pt x="2725" y="6873"/>
                  <a:pt x="2945" y="6653"/>
                  <a:pt x="2945" y="6382"/>
                </a:cubicBezTo>
                <a:cubicBezTo>
                  <a:pt x="2945" y="6111"/>
                  <a:pt x="2725" y="5891"/>
                  <a:pt x="2455" y="5891"/>
                </a:cubicBezTo>
                <a:moveTo>
                  <a:pt x="4418" y="5891"/>
                </a:moveTo>
                <a:cubicBezTo>
                  <a:pt x="4147" y="5891"/>
                  <a:pt x="3927" y="6111"/>
                  <a:pt x="3927" y="6382"/>
                </a:cubicBezTo>
                <a:cubicBezTo>
                  <a:pt x="3927" y="6653"/>
                  <a:pt x="4147" y="6873"/>
                  <a:pt x="4418" y="6873"/>
                </a:cubicBezTo>
                <a:cubicBezTo>
                  <a:pt x="4689" y="6873"/>
                  <a:pt x="4909" y="6653"/>
                  <a:pt x="4909" y="6382"/>
                </a:cubicBezTo>
                <a:cubicBezTo>
                  <a:pt x="4909" y="6111"/>
                  <a:pt x="4689" y="5891"/>
                  <a:pt x="4418" y="5891"/>
                </a:cubicBezTo>
                <a:moveTo>
                  <a:pt x="16691" y="7855"/>
                </a:moveTo>
                <a:lnTo>
                  <a:pt x="982" y="7855"/>
                </a:lnTo>
                <a:lnTo>
                  <a:pt x="982" y="5891"/>
                </a:lnTo>
                <a:cubicBezTo>
                  <a:pt x="982" y="5349"/>
                  <a:pt x="1422" y="4909"/>
                  <a:pt x="1964" y="4909"/>
                </a:cubicBezTo>
                <a:lnTo>
                  <a:pt x="15709" y="4909"/>
                </a:lnTo>
                <a:cubicBezTo>
                  <a:pt x="16251" y="4909"/>
                  <a:pt x="16691" y="5349"/>
                  <a:pt x="16691" y="5891"/>
                </a:cubicBezTo>
                <a:cubicBezTo>
                  <a:pt x="16691" y="5891"/>
                  <a:pt x="16691" y="7855"/>
                  <a:pt x="16691" y="7855"/>
                </a:cubicBezTo>
                <a:close/>
                <a:moveTo>
                  <a:pt x="16691" y="19636"/>
                </a:moveTo>
                <a:cubicBezTo>
                  <a:pt x="16691" y="20178"/>
                  <a:pt x="16251" y="20618"/>
                  <a:pt x="15709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8836"/>
                </a:lnTo>
                <a:lnTo>
                  <a:pt x="16691" y="8836"/>
                </a:lnTo>
                <a:cubicBezTo>
                  <a:pt x="16691" y="8836"/>
                  <a:pt x="16691" y="19636"/>
                  <a:pt x="16691" y="19636"/>
                </a:cubicBezTo>
                <a:close/>
                <a:moveTo>
                  <a:pt x="15709" y="3927"/>
                </a:moveTo>
                <a:lnTo>
                  <a:pt x="1964" y="3927"/>
                </a:lnTo>
                <a:cubicBezTo>
                  <a:pt x="879" y="3927"/>
                  <a:pt x="0" y="4806"/>
                  <a:pt x="0" y="5891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721"/>
                  <a:pt x="17673" y="19636"/>
                </a:cubicBezTo>
                <a:lnTo>
                  <a:pt x="17673" y="5891"/>
                </a:lnTo>
                <a:cubicBezTo>
                  <a:pt x="17673" y="4806"/>
                  <a:pt x="16794" y="3927"/>
                  <a:pt x="15709" y="39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1" name="Shape 3894"/>
          <p:cNvSpPr>
            <a:spLocks noChangeAspect="1"/>
          </p:cNvSpPr>
          <p:nvPr/>
        </p:nvSpPr>
        <p:spPr>
          <a:xfrm>
            <a:off x="5646870" y="1875536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76" y="8468"/>
                </a:moveTo>
                <a:cubicBezTo>
                  <a:pt x="11776" y="8071"/>
                  <a:pt x="11817" y="7858"/>
                  <a:pt x="12428" y="7858"/>
                </a:cubicBezTo>
                <a:lnTo>
                  <a:pt x="13244" y="7858"/>
                </a:lnTo>
                <a:lnTo>
                  <a:pt x="13244" y="6381"/>
                </a:lnTo>
                <a:lnTo>
                  <a:pt x="11938" y="6381"/>
                </a:lnTo>
                <a:cubicBezTo>
                  <a:pt x="10369" y="6381"/>
                  <a:pt x="9816" y="7120"/>
                  <a:pt x="9816" y="8363"/>
                </a:cubicBezTo>
                <a:lnTo>
                  <a:pt x="9816" y="9322"/>
                </a:lnTo>
                <a:lnTo>
                  <a:pt x="8837" y="9322"/>
                </a:lnTo>
                <a:lnTo>
                  <a:pt x="8837" y="10800"/>
                </a:lnTo>
                <a:lnTo>
                  <a:pt x="9816" y="10800"/>
                </a:lnTo>
                <a:lnTo>
                  <a:pt x="9816" y="15219"/>
                </a:lnTo>
                <a:lnTo>
                  <a:pt x="11774" y="15219"/>
                </a:lnTo>
                <a:lnTo>
                  <a:pt x="11774" y="10800"/>
                </a:lnTo>
                <a:lnTo>
                  <a:pt x="13081" y="10800"/>
                </a:lnTo>
                <a:lnTo>
                  <a:pt x="13254" y="9322"/>
                </a:lnTo>
                <a:lnTo>
                  <a:pt x="11774" y="9322"/>
                </a:lnTo>
                <a:cubicBezTo>
                  <a:pt x="11774" y="9322"/>
                  <a:pt x="11776" y="8468"/>
                  <a:pt x="11776" y="8468"/>
                </a:cubicBezTo>
                <a:close/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 dirty="0">
              <a:solidFill>
                <a:prstClr val="black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6704279" y="1613926"/>
            <a:ext cx="2946338" cy="865041"/>
            <a:chOff x="6612721" y="1603150"/>
            <a:chExt cx="2946338" cy="865041"/>
          </a:xfrm>
        </p:grpSpPr>
        <p:sp>
          <p:nvSpPr>
            <p:cNvPr id="7" name="TextBox 6"/>
            <p:cNvSpPr txBox="1"/>
            <p:nvPr/>
          </p:nvSpPr>
          <p:spPr>
            <a:xfrm>
              <a:off x="6679178" y="1603150"/>
              <a:ext cx="2210542" cy="2616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SNS </a:t>
              </a:r>
              <a:r>
                <a:rPr lang="ko-KR" alt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및 블로그 활용</a:t>
              </a:r>
              <a:endParaRPr lang="en-US" sz="2000" b="1" spc="2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6612721" y="1868027"/>
              <a:ext cx="2946338" cy="600164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 marL="285750" indent="-285750">
                <a:lnSpc>
                  <a:spcPct val="130000"/>
                </a:lnSpc>
                <a:buClr>
                  <a:srgbClr val="AB47B0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en-US" altLang="ko-KR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SNS </a:t>
              </a: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계정 생성해 이벤트 및 홍보</a:t>
              </a:r>
              <a:endParaRPr lang="en-US" altLang="ko-KR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30000"/>
                </a:lnSpc>
                <a:buClr>
                  <a:srgbClr val="AB47B0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블로그에 홍보용 게시물 작성</a:t>
              </a:r>
              <a:endParaRPr 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825762" y="4373641"/>
            <a:ext cx="3227646" cy="879521"/>
            <a:chOff x="1174756" y="4570107"/>
            <a:chExt cx="3227646" cy="879521"/>
          </a:xfrm>
        </p:grpSpPr>
        <p:sp>
          <p:nvSpPr>
            <p:cNvPr id="11" name="TextBox 10"/>
            <p:cNvSpPr txBox="1"/>
            <p:nvPr/>
          </p:nvSpPr>
          <p:spPr>
            <a:xfrm>
              <a:off x="2552558" y="4570107"/>
              <a:ext cx="1795363" cy="2616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ko-KR" alt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지면 홍보물 게시</a:t>
              </a:r>
              <a:endParaRPr lang="en-US" sz="2000" b="1" spc="2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174756" y="4849464"/>
              <a:ext cx="3227646" cy="600164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 marL="285750" indent="-285750" algn="r">
                <a:lnSpc>
                  <a:spcPct val="130000"/>
                </a:lnSpc>
                <a:buClr>
                  <a:srgbClr val="AB47B0"/>
                </a:buClr>
                <a:buFont typeface="Arial" panose="020B0604020202020204" pitchFamily="34" charset="0"/>
                <a:buChar char="•"/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대형 마트 생리 용품 판매대 주변</a:t>
              </a:r>
              <a:endPara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  <a:p>
              <a:pPr algn="r">
                <a:lnSpc>
                  <a:spcPct val="130000"/>
                </a:lnSpc>
                <a:buClr>
                  <a:srgbClr val="AB47B0"/>
                </a:buClr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홍보물 부착</a:t>
              </a:r>
              <a:endParaRPr 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208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1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1"/>
          <p:cNvSpPr>
            <a:spLocks noChangeAspect="1"/>
          </p:cNvSpPr>
          <p:nvPr/>
        </p:nvSpPr>
        <p:spPr bwMode="auto">
          <a:xfrm rot="10003905">
            <a:off x="1251678" y="-799078"/>
            <a:ext cx="5564262" cy="542023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solidFill>
            <a:schemeClr val="bg1"/>
          </a:solidFill>
          <a:ln w="381000" cap="flat">
            <a:gradFill>
              <a:gsLst>
                <a:gs pos="5000">
                  <a:schemeClr val="accent1">
                    <a:alpha val="49000"/>
                  </a:schemeClr>
                </a:gs>
                <a:gs pos="100000">
                  <a:schemeClr val="accent2">
                    <a:alpha val="50000"/>
                  </a:schemeClr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" name="AutoShape 1"/>
          <p:cNvSpPr>
            <a:spLocks/>
          </p:cNvSpPr>
          <p:nvPr/>
        </p:nvSpPr>
        <p:spPr bwMode="auto">
          <a:xfrm rot="8404980">
            <a:off x="4960792" y="-952372"/>
            <a:ext cx="3214223" cy="3131023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20802" y="4270914"/>
            <a:ext cx="2457450" cy="5162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4000" b="1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rPr>
              <a:t>END</a:t>
            </a:r>
            <a:endParaRPr lang="en-US" sz="4000" b="1" dirty="0">
              <a:latin typeface="나눔바른펜" panose="020B0503000000000000" pitchFamily="50" charset="-127"/>
              <a:ea typeface="나눔바른펜" panose="020B0503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11" name="Straight Connector 6"/>
          <p:cNvCxnSpPr/>
          <p:nvPr/>
        </p:nvCxnSpPr>
        <p:spPr>
          <a:xfrm>
            <a:off x="8074152" y="4802361"/>
            <a:ext cx="21041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764336" y="4050481"/>
            <a:ext cx="2413915" cy="1549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200" b="1" spc="200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rPr>
              <a:t>PRESENTATION</a:t>
            </a:r>
            <a:endParaRPr lang="en-US" sz="1200" b="1" spc="200" dirty="0">
              <a:latin typeface="나눔바른펜" panose="020B0503000000000000" pitchFamily="50" charset="-127"/>
              <a:ea typeface="나눔바른펜" panose="020B0503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64337" y="3831154"/>
            <a:ext cx="2413915" cy="1549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1200" b="1" spc="200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rPr>
              <a:t>THANK YOU</a:t>
            </a:r>
            <a:endParaRPr lang="en-US" sz="1200" b="1" spc="200" dirty="0">
              <a:latin typeface="나눔바른펜" panose="020B0503000000000000" pitchFamily="50" charset="-127"/>
              <a:ea typeface="나눔바른펜" panose="020B0503000000000000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6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08095" y="1874054"/>
            <a:ext cx="1263166" cy="38779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창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업 구상 계기</a:t>
            </a:r>
            <a:endParaRPr lang="en-US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창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업 아이템</a:t>
            </a:r>
            <a:endParaRPr lang="en-US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핵심 자원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경영 </a:t>
            </a: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목표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고객 분석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수익 모델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</a:pPr>
            <a:r>
              <a:rPr lang="ko-KR" altLang="en-US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홍보 방법</a:t>
            </a:r>
            <a:endParaRPr lang="en-US" altLang="ko-KR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71650" y="2881026"/>
            <a:ext cx="3684814" cy="5162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4000" b="1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rPr>
              <a:t>CONTENTS</a:t>
            </a:r>
            <a:endParaRPr lang="en-US" sz="4000" b="1" dirty="0">
              <a:latin typeface="나눔바른펜" panose="020B0503000000000000" pitchFamily="50" charset="-127"/>
              <a:ea typeface="나눔바른펜" panose="020B0503000000000000" pitchFamily="50" charset="-127"/>
              <a:cs typeface="Calibri" panose="020F050202020403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804964" y="3412473"/>
            <a:ext cx="2424136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815185" y="2660593"/>
            <a:ext cx="1754372" cy="1549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1200" b="1" spc="200" dirty="0" smtClean="0">
                <a:latin typeface="나눔바른펜" panose="020B0503000000000000" pitchFamily="50" charset="-127"/>
                <a:ea typeface="나눔바른펜" panose="020B0503000000000000" pitchFamily="50" charset="-127"/>
                <a:cs typeface="Calibri" panose="020F0502020204030204" pitchFamily="34" charset="0"/>
              </a:rPr>
              <a:t>PRESENTATION</a:t>
            </a:r>
            <a:endParaRPr lang="en-US" sz="1200" b="1" spc="200" dirty="0">
              <a:latin typeface="나눔바른펜" panose="020B0503000000000000" pitchFamily="50" charset="-127"/>
              <a:ea typeface="나눔바른펜" panose="020B0503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AutoShape 1"/>
          <p:cNvSpPr>
            <a:spLocks noChangeAspect="1"/>
          </p:cNvSpPr>
          <p:nvPr/>
        </p:nvSpPr>
        <p:spPr bwMode="auto">
          <a:xfrm rot="13220606">
            <a:off x="5394218" y="1043108"/>
            <a:ext cx="6977024" cy="6796422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381000" cap="flat">
            <a:gradFill>
              <a:gsLst>
                <a:gs pos="0">
                  <a:schemeClr val="accent1">
                    <a:alpha val="50000"/>
                  </a:schemeClr>
                </a:gs>
                <a:gs pos="100000">
                  <a:schemeClr val="accent2">
                    <a:alpha val="50000"/>
                  </a:schemeClr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" name="AutoShape 1"/>
          <p:cNvSpPr>
            <a:spLocks noChangeAspect="1"/>
          </p:cNvSpPr>
          <p:nvPr/>
        </p:nvSpPr>
        <p:spPr bwMode="auto">
          <a:xfrm rot="9332008">
            <a:off x="4379483" y="-609704"/>
            <a:ext cx="3455515" cy="3366069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solidFill>
              <a:schemeClr val="tx1">
                <a:alpha val="20000"/>
              </a:schemeClr>
            </a:soli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91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15" b="15293"/>
          <a:stretch/>
        </p:blipFill>
        <p:spPr>
          <a:xfrm>
            <a:off x="4880229" y="1219199"/>
            <a:ext cx="6462693" cy="372284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21965" y="2325534"/>
            <a:ext cx="3683701" cy="166199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최근</a:t>
            </a:r>
            <a:endParaRPr lang="en-US" altLang="ko-KR" sz="3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생리대의</a:t>
            </a:r>
            <a:endParaRPr lang="en-US" altLang="ko-KR" sz="36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위해성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 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및 부작용 논란</a:t>
            </a:r>
            <a:endParaRPr 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721965" y="4099547"/>
            <a:ext cx="353926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67684" y="4272270"/>
            <a:ext cx="3431930" cy="18004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김만구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교수의 연구 중 생리대 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11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개 제품 모두에서 유해 물질 검출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특정 생리대의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부작용을 겪은 피해자들은 환불을 요구하고 법적 대응에 나설 것이라 밝힘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</a:t>
            </a:r>
            <a:endParaRPr lang="en-US" altLang="ko-KR" sz="15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  <a:p>
            <a:pPr>
              <a:lnSpc>
                <a:spcPct val="130000"/>
              </a:lnSpc>
            </a:pPr>
            <a:r>
              <a:rPr lang="ko-KR" altLang="en-US" sz="1500" spc="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</a:t>
            </a:r>
            <a:endParaRPr lang="en-US" sz="1500" spc="2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" y="703908"/>
            <a:ext cx="1378583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창업 구상 계기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123852" y="3341185"/>
            <a:ext cx="3489361" cy="1200329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유기농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·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면 생리대 매출 </a:t>
            </a: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4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배 증가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/>
            </a:r>
            <a:b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</a:b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해외 직구 쇼핑몰인 ‘</a:t>
            </a:r>
            <a:r>
              <a:rPr lang="ko-KR" alt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아이허브’</a:t>
            </a:r>
            <a:r>
              <a:rPr lang="ko-KR" altLang="en-US" sz="15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에서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영국 </a:t>
            </a:r>
            <a:r>
              <a:rPr lang="ko-KR" alt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나트라케어의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전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제품과 이탈리아 콜만 </a:t>
            </a:r>
            <a:r>
              <a:rPr lang="ko-KR" altLang="en-US" sz="15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오가닉의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제품 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모두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품절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</a:t>
            </a:r>
            <a:endParaRPr lang="en-US" sz="15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30947" y="4719515"/>
            <a:ext cx="3518078" cy="1200329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안전한 생리대 구입 가능</a:t>
            </a:r>
            <a:r>
              <a:rPr lang="en-US" altLang="ko-KR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소비자층은 일부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경제력과 </a:t>
            </a:r>
            <a:r>
              <a:rPr lang="ko-KR" alt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정보력이 부족한 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일부 청소년과 저소득층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, </a:t>
            </a:r>
            <a:r>
              <a:rPr lang="ko-KR" alt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지역 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소비자들은 안전한 생리대에 대한 접근조차 어려운 상황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.</a:t>
            </a:r>
            <a:endParaRPr lang="ko-KR" altLang="en-US" sz="1500" dirty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cxnSp>
        <p:nvCxnSpPr>
          <p:cNvPr id="13" name="Straight Connector 8"/>
          <p:cNvCxnSpPr/>
          <p:nvPr/>
        </p:nvCxnSpPr>
        <p:spPr>
          <a:xfrm>
            <a:off x="7730948" y="4621564"/>
            <a:ext cx="1225224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23853" y="1825972"/>
            <a:ext cx="3111308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 err="1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생리컵과</a:t>
            </a:r>
            <a:endParaRPr lang="en-US" altLang="ko-KR" sz="2000" dirty="0" smtClean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140000"/>
              </a:lnSpc>
            </a:pP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해외 </a:t>
            </a:r>
            <a:r>
              <a:rPr lang="en-US" altLang="ko-KR" sz="2000" dirty="0" smtClean="0">
                <a:latin typeface="나눔손글씨 펜" panose="03040600000000000000" pitchFamily="66" charset="-127"/>
                <a:ea typeface="나눔손글씨 펜" panose="03040600000000000000" pitchFamily="66" charset="-127"/>
                <a:cs typeface="Calibri" panose="020F0502020204030204" pitchFamily="34" charset="0"/>
              </a:rPr>
              <a:t>· 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면 생리대의 수요 급증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  <a:p>
            <a:pPr>
              <a:lnSpc>
                <a:spcPct val="140000"/>
              </a:lnSpc>
            </a:pP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그리고 품절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사태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7648652" y="3664938"/>
            <a:ext cx="345757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돈 </a:t>
            </a:r>
            <a:r>
              <a:rPr lang="en-US" altLang="ko-KR" sz="2000" dirty="0" smtClean="0">
                <a:latin typeface="나눔손글씨 펜" panose="03040600000000000000" pitchFamily="66" charset="-127"/>
                <a:ea typeface="나눔손글씨 펜" panose="03040600000000000000" pitchFamily="66" charset="-127"/>
                <a:cs typeface="Calibri" panose="020F0502020204030204" pitchFamily="34" charset="0"/>
              </a:rPr>
              <a:t>· 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정보 없는 소비자들 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“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막막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”,”</a:t>
            </a:r>
            <a:r>
              <a:rPr lang="ko-KR" altLang="en-US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불안</a:t>
            </a:r>
            <a:r>
              <a:rPr lang="en-US" altLang="ko-KR" sz="20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rPr>
              <a:t>”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  <a:cs typeface="Calibri" panose="020F0502020204030204" pitchFamily="34" charset="0"/>
            </a:endParaRPr>
          </a:p>
        </p:txBody>
      </p:sp>
      <p:cxnSp>
        <p:nvCxnSpPr>
          <p:cNvPr id="16" name="Straight Connector 8"/>
          <p:cNvCxnSpPr/>
          <p:nvPr/>
        </p:nvCxnSpPr>
        <p:spPr>
          <a:xfrm>
            <a:off x="2133379" y="3203758"/>
            <a:ext cx="158400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utoShape 1"/>
          <p:cNvSpPr>
            <a:spLocks/>
          </p:cNvSpPr>
          <p:nvPr/>
        </p:nvSpPr>
        <p:spPr bwMode="auto">
          <a:xfrm rot="9208428">
            <a:off x="-765500" y="-1730273"/>
            <a:ext cx="7560000" cy="75600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6" name="AutoShape 1"/>
          <p:cNvSpPr>
            <a:spLocks/>
          </p:cNvSpPr>
          <p:nvPr/>
        </p:nvSpPr>
        <p:spPr bwMode="auto">
          <a:xfrm rot="10800000">
            <a:off x="6505601" y="2695595"/>
            <a:ext cx="6480000" cy="648000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830639" y="5640638"/>
            <a:ext cx="3753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고도 M" panose="02000503000000020004" pitchFamily="2" charset="-127"/>
                <a:ea typeface="고도 M" panose="02000503000000020004" pitchFamily="2" charset="-127"/>
                <a:hlinkClick r:id="rId3"/>
              </a:rPr>
              <a:t>관련 뉴스</a:t>
            </a:r>
            <a:endParaRPr lang="ko-KR" altLang="en-US" sz="1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0080" y="703908"/>
            <a:ext cx="1378583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창업 구상 계기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2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825322" y="1246159"/>
            <a:ext cx="6541354" cy="495486"/>
          </a:xfrm>
          <a:prstGeom prst="rect">
            <a:avLst/>
          </a:prstGeom>
        </p:spPr>
        <p:txBody>
          <a:bodyPr/>
          <a:lstStyle/>
          <a:p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여성 위생 용품 성분 분석 앱</a:t>
            </a:r>
            <a:r>
              <a:rPr lang="en-US" altLang="ko-KR" sz="3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600" dirty="0" smtClean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r>
              <a:rPr lang="ko-KR" altLang="en-US" sz="3600" dirty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</a:t>
            </a:r>
            <a:r>
              <a:rPr lang="ko-KR" altLang="en-US" sz="3600" dirty="0" smtClean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</a:t>
            </a:r>
            <a:r>
              <a:rPr lang="en-US" altLang="ko-KR" sz="3600" dirty="0" smtClean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endParaRPr lang="en-US" sz="3600" dirty="0">
              <a:solidFill>
                <a:srgbClr val="AD48B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64969" y="1867210"/>
            <a:ext cx="8862060" cy="600164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여성 위생 용품에 대한 정보를 쉽고 빠르게 알 수 있는 앱으로 소비자들의 알 권리를 충족시키고 편익을 제공함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.</a:t>
            </a:r>
          </a:p>
          <a:p>
            <a:pPr algn="ctr"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광고성이 짙지 않은 리뷰와 </a:t>
            </a:r>
            <a:r>
              <a:rPr lang="ko-KR" altLang="en-US" sz="1500" dirty="0" err="1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별점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기능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,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다양한 컨텐츠를 제공함 </a:t>
            </a:r>
            <a:endParaRPr lang="en-US" altLang="ko-KR" sz="1500" dirty="0" smtClean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5" name="AutoShape 1"/>
          <p:cNvSpPr>
            <a:spLocks/>
          </p:cNvSpPr>
          <p:nvPr/>
        </p:nvSpPr>
        <p:spPr bwMode="auto">
          <a:xfrm>
            <a:off x="4930775" y="2970015"/>
            <a:ext cx="2330450" cy="2270125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635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" name="AutoShape 1"/>
          <p:cNvSpPr>
            <a:spLocks/>
          </p:cNvSpPr>
          <p:nvPr/>
        </p:nvSpPr>
        <p:spPr bwMode="auto">
          <a:xfrm rot="10800000">
            <a:off x="8245100" y="3465575"/>
            <a:ext cx="1594600" cy="155332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" name="AutoShape 1"/>
          <p:cNvSpPr>
            <a:spLocks/>
          </p:cNvSpPr>
          <p:nvPr/>
        </p:nvSpPr>
        <p:spPr bwMode="auto">
          <a:xfrm rot="10800000">
            <a:off x="2352300" y="3465575"/>
            <a:ext cx="1594600" cy="1553324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25400" cap="flat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970590" y="5253187"/>
            <a:ext cx="2358017" cy="2087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진정성 있는 리뷰와 </a:t>
            </a:r>
            <a:r>
              <a:rPr lang="ko-KR" altLang="en-US" sz="1600" spc="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별점</a:t>
            </a:r>
            <a:endParaRPr lang="en-US" sz="1600" spc="2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65132" y="5253187"/>
            <a:ext cx="1354538" cy="2087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다양한 컨텐츠</a:t>
            </a:r>
            <a:endParaRPr lang="en-US" sz="1600" spc="2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07615" y="5531512"/>
            <a:ext cx="2976776" cy="20877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1600" spc="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쉽고 빠른 위생 용품 정보 확인</a:t>
            </a:r>
            <a:endParaRPr lang="en-US" sz="1600" spc="200" dirty="0">
              <a:solidFill>
                <a:schemeClr val="tx1">
                  <a:lumMod val="65000"/>
                  <a:lumOff val="35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15" name="Shape 3623"/>
          <p:cNvSpPr/>
          <p:nvPr/>
        </p:nvSpPr>
        <p:spPr>
          <a:xfrm>
            <a:off x="2969598" y="4049678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109" y="7364"/>
                </a:moveTo>
                <a:cubicBezTo>
                  <a:pt x="20838" y="7364"/>
                  <a:pt x="20618" y="7584"/>
                  <a:pt x="20618" y="7855"/>
                </a:cubicBezTo>
                <a:lnTo>
                  <a:pt x="20618" y="18655"/>
                </a:lnTo>
                <a:cubicBezTo>
                  <a:pt x="20618" y="19739"/>
                  <a:pt x="19739" y="20618"/>
                  <a:pt x="18655" y="20618"/>
                </a:cubicBezTo>
                <a:lnTo>
                  <a:pt x="2945" y="20618"/>
                </a:lnTo>
                <a:cubicBezTo>
                  <a:pt x="1861" y="20618"/>
                  <a:pt x="982" y="19739"/>
                  <a:pt x="982" y="18655"/>
                </a:cubicBezTo>
                <a:lnTo>
                  <a:pt x="982" y="2945"/>
                </a:lnTo>
                <a:cubicBezTo>
                  <a:pt x="982" y="1861"/>
                  <a:pt x="1861" y="982"/>
                  <a:pt x="2945" y="982"/>
                </a:cubicBezTo>
                <a:lnTo>
                  <a:pt x="13745" y="982"/>
                </a:lnTo>
                <a:cubicBezTo>
                  <a:pt x="14017" y="982"/>
                  <a:pt x="14236" y="762"/>
                  <a:pt x="14236" y="491"/>
                </a:cubicBezTo>
                <a:cubicBezTo>
                  <a:pt x="14236" y="220"/>
                  <a:pt x="14017" y="0"/>
                  <a:pt x="13745" y="0"/>
                </a:cubicBezTo>
                <a:lnTo>
                  <a:pt x="2945" y="0"/>
                </a:lnTo>
                <a:cubicBezTo>
                  <a:pt x="1318" y="0"/>
                  <a:pt x="0" y="1319"/>
                  <a:pt x="0" y="2945"/>
                </a:cubicBezTo>
                <a:lnTo>
                  <a:pt x="0" y="18655"/>
                </a:lnTo>
                <a:cubicBezTo>
                  <a:pt x="0" y="20282"/>
                  <a:pt x="1318" y="21600"/>
                  <a:pt x="2945" y="21600"/>
                </a:cubicBezTo>
                <a:lnTo>
                  <a:pt x="18655" y="21600"/>
                </a:lnTo>
                <a:cubicBezTo>
                  <a:pt x="20282" y="21600"/>
                  <a:pt x="21600" y="20282"/>
                  <a:pt x="21600" y="18655"/>
                </a:cubicBezTo>
                <a:lnTo>
                  <a:pt x="21600" y="7855"/>
                </a:lnTo>
                <a:cubicBezTo>
                  <a:pt x="21600" y="7584"/>
                  <a:pt x="21380" y="7364"/>
                  <a:pt x="21109" y="7364"/>
                </a:cubicBezTo>
                <a:moveTo>
                  <a:pt x="7006" y="12764"/>
                </a:moveTo>
                <a:lnTo>
                  <a:pt x="8836" y="12764"/>
                </a:lnTo>
                <a:lnTo>
                  <a:pt x="8836" y="14594"/>
                </a:lnTo>
                <a:lnTo>
                  <a:pt x="6627" y="14973"/>
                </a:lnTo>
                <a:cubicBezTo>
                  <a:pt x="6627" y="14973"/>
                  <a:pt x="7006" y="12764"/>
                  <a:pt x="7006" y="12764"/>
                </a:cubicBezTo>
                <a:close/>
                <a:moveTo>
                  <a:pt x="16775" y="2742"/>
                </a:moveTo>
                <a:lnTo>
                  <a:pt x="18858" y="4825"/>
                </a:lnTo>
                <a:lnTo>
                  <a:pt x="9818" y="13865"/>
                </a:lnTo>
                <a:lnTo>
                  <a:pt x="9818" y="11782"/>
                </a:lnTo>
                <a:lnTo>
                  <a:pt x="7736" y="11782"/>
                </a:lnTo>
                <a:cubicBezTo>
                  <a:pt x="7736" y="11782"/>
                  <a:pt x="16775" y="2742"/>
                  <a:pt x="16775" y="2742"/>
                </a:cubicBezTo>
                <a:close/>
                <a:moveTo>
                  <a:pt x="18104" y="1414"/>
                </a:moveTo>
                <a:cubicBezTo>
                  <a:pt x="18371" y="1147"/>
                  <a:pt x="18739" y="982"/>
                  <a:pt x="19145" y="982"/>
                </a:cubicBezTo>
                <a:cubicBezTo>
                  <a:pt x="19959" y="982"/>
                  <a:pt x="20618" y="1642"/>
                  <a:pt x="20618" y="2455"/>
                </a:cubicBezTo>
                <a:cubicBezTo>
                  <a:pt x="20618" y="2861"/>
                  <a:pt x="20453" y="3230"/>
                  <a:pt x="20187" y="3496"/>
                </a:cubicBezTo>
                <a:lnTo>
                  <a:pt x="19552" y="4131"/>
                </a:lnTo>
                <a:lnTo>
                  <a:pt x="17469" y="2048"/>
                </a:lnTo>
                <a:cubicBezTo>
                  <a:pt x="17469" y="2048"/>
                  <a:pt x="18104" y="1414"/>
                  <a:pt x="18104" y="1414"/>
                </a:cubicBezTo>
                <a:close/>
                <a:moveTo>
                  <a:pt x="5400" y="16200"/>
                </a:moveTo>
                <a:lnTo>
                  <a:pt x="9590" y="15481"/>
                </a:lnTo>
                <a:lnTo>
                  <a:pt x="20881" y="4190"/>
                </a:lnTo>
                <a:cubicBezTo>
                  <a:pt x="21325" y="3746"/>
                  <a:pt x="21600" y="3133"/>
                  <a:pt x="21600" y="2455"/>
                </a:cubicBezTo>
                <a:cubicBezTo>
                  <a:pt x="21600" y="1099"/>
                  <a:pt x="20501" y="0"/>
                  <a:pt x="19145" y="0"/>
                </a:cubicBezTo>
                <a:cubicBezTo>
                  <a:pt x="18468" y="0"/>
                  <a:pt x="17854" y="275"/>
                  <a:pt x="17410" y="719"/>
                </a:cubicBezTo>
                <a:lnTo>
                  <a:pt x="6119" y="12010"/>
                </a:lnTo>
                <a:cubicBezTo>
                  <a:pt x="6119" y="12010"/>
                  <a:pt x="5400" y="16200"/>
                  <a:pt x="5400" y="1620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6" name="Shape 3606"/>
          <p:cNvSpPr/>
          <p:nvPr/>
        </p:nvSpPr>
        <p:spPr>
          <a:xfrm>
            <a:off x="8862400" y="4049678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7" name="Shape 3714"/>
          <p:cNvSpPr>
            <a:spLocks noChangeAspect="1"/>
          </p:cNvSpPr>
          <p:nvPr/>
        </p:nvSpPr>
        <p:spPr>
          <a:xfrm>
            <a:off x="5915999" y="3899678"/>
            <a:ext cx="360000" cy="66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2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2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0080" y="703908"/>
            <a:ext cx="1093248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창업 아이템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47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8"/>
          <p:cNvSpPr>
            <a:spLocks noChangeAspect="1"/>
          </p:cNvSpPr>
          <p:nvPr/>
        </p:nvSpPr>
        <p:spPr bwMode="auto">
          <a:xfrm>
            <a:off x="10215325" y="479517"/>
            <a:ext cx="6048000" cy="6047998"/>
          </a:xfrm>
          <a:prstGeom prst="ellipse">
            <a:avLst/>
          </a:prstGeom>
          <a:noFill/>
          <a:ln w="6350">
            <a:solidFill>
              <a:schemeClr val="tx1">
                <a:alpha val="20000"/>
              </a:schemeClr>
            </a:solidFill>
          </a:ln>
        </p:spPr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핵심 자원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24" name="웃는 얼굴 23"/>
          <p:cNvSpPr/>
          <p:nvPr/>
        </p:nvSpPr>
        <p:spPr bwMode="auto">
          <a:xfrm>
            <a:off x="3753029" y="3017991"/>
            <a:ext cx="365760" cy="356616"/>
          </a:xfrm>
          <a:prstGeom prst="smileyFace">
            <a:avLst>
              <a:gd name="adj" fmla="val 4653"/>
            </a:avLst>
          </a:prstGeom>
          <a:noFill/>
          <a:ln w="28575">
            <a:solidFill>
              <a:schemeClr val="tx1"/>
            </a:solidFill>
          </a:ln>
        </p:spPr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3258961" y="3421050"/>
            <a:ext cx="1353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성에게</a:t>
            </a:r>
            <a:endParaRPr lang="en-US" altLang="ko-KR" sz="1200" dirty="0" smtClean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dirty="0" smtClean="0">
                <a:solidFill>
                  <a:srgbClr val="AD48B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</a:t>
            </a:r>
            <a:r>
              <a:rPr lang="ko-KR" altLang="en-US" sz="12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익한</a:t>
            </a:r>
            <a:endParaRPr lang="ko-KR" altLang="en-US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0372626" y="1493566"/>
            <a:ext cx="800952" cy="800952"/>
            <a:chOff x="1357487" y="1945848"/>
            <a:chExt cx="800952" cy="800952"/>
          </a:xfrm>
        </p:grpSpPr>
        <p:sp>
          <p:nvSpPr>
            <p:cNvPr id="15" name="Oval 12"/>
            <p:cNvSpPr>
              <a:spLocks noChangeAspect="1"/>
            </p:cNvSpPr>
            <p:nvPr/>
          </p:nvSpPr>
          <p:spPr bwMode="auto">
            <a:xfrm>
              <a:off x="1357487" y="1945848"/>
              <a:ext cx="800952" cy="800952"/>
            </a:xfrm>
            <a:prstGeom prst="ellipse">
              <a:avLst/>
            </a:prstGeom>
            <a:solidFill>
              <a:schemeClr val="bg1"/>
            </a:solidFill>
            <a:ln w="15875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26" name="Shape 3629"/>
            <p:cNvSpPr>
              <a:spLocks noChangeAspect="1"/>
            </p:cNvSpPr>
            <p:nvPr/>
          </p:nvSpPr>
          <p:spPr>
            <a:xfrm>
              <a:off x="1600279" y="2188640"/>
              <a:ext cx="315368" cy="315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1874" y="5396"/>
                  </a:moveTo>
                  <a:cubicBezTo>
                    <a:pt x="11493" y="5396"/>
                    <a:pt x="11166" y="5519"/>
                    <a:pt x="10894" y="5766"/>
                  </a:cubicBezTo>
                  <a:cubicBezTo>
                    <a:pt x="10621" y="6013"/>
                    <a:pt x="10484" y="6310"/>
                    <a:pt x="10484" y="6658"/>
                  </a:cubicBezTo>
                  <a:cubicBezTo>
                    <a:pt x="10484" y="7005"/>
                    <a:pt x="10621" y="7301"/>
                    <a:pt x="10894" y="7545"/>
                  </a:cubicBezTo>
                  <a:cubicBezTo>
                    <a:pt x="11166" y="7790"/>
                    <a:pt x="11493" y="7912"/>
                    <a:pt x="11874" y="7912"/>
                  </a:cubicBezTo>
                  <a:cubicBezTo>
                    <a:pt x="12255" y="7912"/>
                    <a:pt x="12581" y="7790"/>
                    <a:pt x="12852" y="7545"/>
                  </a:cubicBezTo>
                  <a:cubicBezTo>
                    <a:pt x="13122" y="7301"/>
                    <a:pt x="13257" y="7005"/>
                    <a:pt x="13257" y="6658"/>
                  </a:cubicBezTo>
                  <a:cubicBezTo>
                    <a:pt x="13257" y="6310"/>
                    <a:pt x="13122" y="6013"/>
                    <a:pt x="12852" y="5766"/>
                  </a:cubicBezTo>
                  <a:cubicBezTo>
                    <a:pt x="12581" y="5519"/>
                    <a:pt x="12255" y="5396"/>
                    <a:pt x="11874" y="5396"/>
                  </a:cubicBezTo>
                  <a:moveTo>
                    <a:pt x="12242" y="15228"/>
                  </a:moveTo>
                  <a:cubicBezTo>
                    <a:pt x="11942" y="15228"/>
                    <a:pt x="11730" y="15180"/>
                    <a:pt x="11608" y="15083"/>
                  </a:cubicBezTo>
                  <a:cubicBezTo>
                    <a:pt x="11486" y="14987"/>
                    <a:pt x="11425" y="14807"/>
                    <a:pt x="11425" y="14542"/>
                  </a:cubicBezTo>
                  <a:cubicBezTo>
                    <a:pt x="11425" y="14436"/>
                    <a:pt x="11444" y="14281"/>
                    <a:pt x="11482" y="14076"/>
                  </a:cubicBezTo>
                  <a:cubicBezTo>
                    <a:pt x="11519" y="13870"/>
                    <a:pt x="11562" y="13687"/>
                    <a:pt x="11609" y="13527"/>
                  </a:cubicBezTo>
                  <a:lnTo>
                    <a:pt x="12189" y="11532"/>
                  </a:lnTo>
                  <a:cubicBezTo>
                    <a:pt x="12246" y="11349"/>
                    <a:pt x="12284" y="11148"/>
                    <a:pt x="12306" y="10929"/>
                  </a:cubicBezTo>
                  <a:cubicBezTo>
                    <a:pt x="12327" y="10709"/>
                    <a:pt x="12337" y="10557"/>
                    <a:pt x="12337" y="10469"/>
                  </a:cubicBezTo>
                  <a:cubicBezTo>
                    <a:pt x="12337" y="10049"/>
                    <a:pt x="12185" y="9707"/>
                    <a:pt x="11882" y="9444"/>
                  </a:cubicBezTo>
                  <a:cubicBezTo>
                    <a:pt x="11578" y="9182"/>
                    <a:pt x="11146" y="9050"/>
                    <a:pt x="10586" y="9050"/>
                  </a:cubicBezTo>
                  <a:cubicBezTo>
                    <a:pt x="10275" y="9050"/>
                    <a:pt x="9945" y="9104"/>
                    <a:pt x="9597" y="9211"/>
                  </a:cubicBezTo>
                  <a:cubicBezTo>
                    <a:pt x="9248" y="9319"/>
                    <a:pt x="8884" y="9448"/>
                    <a:pt x="8502" y="9599"/>
                  </a:cubicBezTo>
                  <a:lnTo>
                    <a:pt x="8347" y="10216"/>
                  </a:lnTo>
                  <a:cubicBezTo>
                    <a:pt x="8460" y="10175"/>
                    <a:pt x="8595" y="10131"/>
                    <a:pt x="8753" y="10085"/>
                  </a:cubicBezTo>
                  <a:cubicBezTo>
                    <a:pt x="8911" y="10040"/>
                    <a:pt x="9066" y="10017"/>
                    <a:pt x="9217" y="10017"/>
                  </a:cubicBezTo>
                  <a:cubicBezTo>
                    <a:pt x="9524" y="10017"/>
                    <a:pt x="9731" y="10068"/>
                    <a:pt x="9839" y="10168"/>
                  </a:cubicBezTo>
                  <a:cubicBezTo>
                    <a:pt x="9948" y="10269"/>
                    <a:pt x="10002" y="10447"/>
                    <a:pt x="10002" y="10703"/>
                  </a:cubicBezTo>
                  <a:cubicBezTo>
                    <a:pt x="10002" y="10844"/>
                    <a:pt x="9985" y="11001"/>
                    <a:pt x="9949" y="11172"/>
                  </a:cubicBezTo>
                  <a:cubicBezTo>
                    <a:pt x="9914" y="11343"/>
                    <a:pt x="9870" y="11526"/>
                    <a:pt x="9818" y="11717"/>
                  </a:cubicBezTo>
                  <a:lnTo>
                    <a:pt x="9235" y="13719"/>
                  </a:lnTo>
                  <a:cubicBezTo>
                    <a:pt x="9184" y="13929"/>
                    <a:pt x="9146" y="14118"/>
                    <a:pt x="9123" y="14285"/>
                  </a:cubicBezTo>
                  <a:cubicBezTo>
                    <a:pt x="9100" y="14451"/>
                    <a:pt x="9088" y="14615"/>
                    <a:pt x="9088" y="14775"/>
                  </a:cubicBezTo>
                  <a:cubicBezTo>
                    <a:pt x="9088" y="15186"/>
                    <a:pt x="9244" y="15526"/>
                    <a:pt x="9556" y="15793"/>
                  </a:cubicBezTo>
                  <a:cubicBezTo>
                    <a:pt x="9869" y="16060"/>
                    <a:pt x="10308" y="16194"/>
                    <a:pt x="10872" y="16194"/>
                  </a:cubicBezTo>
                  <a:cubicBezTo>
                    <a:pt x="11239" y="16194"/>
                    <a:pt x="11561" y="16147"/>
                    <a:pt x="11839" y="16053"/>
                  </a:cubicBezTo>
                  <a:cubicBezTo>
                    <a:pt x="12117" y="15960"/>
                    <a:pt x="12488" y="15824"/>
                    <a:pt x="12954" y="15645"/>
                  </a:cubicBezTo>
                  <a:lnTo>
                    <a:pt x="13109" y="15028"/>
                  </a:lnTo>
                  <a:cubicBezTo>
                    <a:pt x="13029" y="15065"/>
                    <a:pt x="12900" y="15107"/>
                    <a:pt x="12721" y="15155"/>
                  </a:cubicBezTo>
                  <a:cubicBezTo>
                    <a:pt x="12543" y="15204"/>
                    <a:pt x="12383" y="15228"/>
                    <a:pt x="12242" y="15228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9814849" y="3103040"/>
            <a:ext cx="800952" cy="800952"/>
            <a:chOff x="8473517" y="5108015"/>
            <a:chExt cx="800952" cy="800952"/>
          </a:xfrm>
        </p:grpSpPr>
        <p:sp>
          <p:nvSpPr>
            <p:cNvPr id="16" name="Oval 13"/>
            <p:cNvSpPr>
              <a:spLocks noChangeAspect="1"/>
            </p:cNvSpPr>
            <p:nvPr/>
          </p:nvSpPr>
          <p:spPr bwMode="auto">
            <a:xfrm>
              <a:off x="8473517" y="5108015"/>
              <a:ext cx="800952" cy="800952"/>
            </a:xfrm>
            <a:prstGeom prst="ellipse">
              <a:avLst/>
            </a:prstGeom>
            <a:solidFill>
              <a:schemeClr val="bg1"/>
            </a:solidFill>
            <a:ln w="15875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27" name="Shape 3623"/>
            <p:cNvSpPr>
              <a:spLocks noChangeAspect="1"/>
            </p:cNvSpPr>
            <p:nvPr/>
          </p:nvSpPr>
          <p:spPr>
            <a:xfrm>
              <a:off x="8716309" y="5350807"/>
              <a:ext cx="315368" cy="315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09" y="7364"/>
                  </a:moveTo>
                  <a:cubicBezTo>
                    <a:pt x="20838" y="7364"/>
                    <a:pt x="20618" y="7584"/>
                    <a:pt x="20618" y="7855"/>
                  </a:cubicBezTo>
                  <a:lnTo>
                    <a:pt x="20618" y="18655"/>
                  </a:lnTo>
                  <a:cubicBezTo>
                    <a:pt x="20618" y="19739"/>
                    <a:pt x="19739" y="20618"/>
                    <a:pt x="18655" y="20618"/>
                  </a:cubicBezTo>
                  <a:lnTo>
                    <a:pt x="2945" y="20618"/>
                  </a:lnTo>
                  <a:cubicBezTo>
                    <a:pt x="1861" y="20618"/>
                    <a:pt x="982" y="19739"/>
                    <a:pt x="982" y="18655"/>
                  </a:cubicBezTo>
                  <a:lnTo>
                    <a:pt x="982" y="2945"/>
                  </a:lnTo>
                  <a:cubicBezTo>
                    <a:pt x="982" y="1861"/>
                    <a:pt x="1861" y="982"/>
                    <a:pt x="2945" y="982"/>
                  </a:cubicBezTo>
                  <a:lnTo>
                    <a:pt x="13745" y="982"/>
                  </a:lnTo>
                  <a:cubicBezTo>
                    <a:pt x="14017" y="982"/>
                    <a:pt x="14236" y="762"/>
                    <a:pt x="14236" y="491"/>
                  </a:cubicBezTo>
                  <a:cubicBezTo>
                    <a:pt x="14236" y="220"/>
                    <a:pt x="14017" y="0"/>
                    <a:pt x="13745" y="0"/>
                  </a:cubicBezTo>
                  <a:lnTo>
                    <a:pt x="2945" y="0"/>
                  </a:lnTo>
                  <a:cubicBezTo>
                    <a:pt x="1318" y="0"/>
                    <a:pt x="0" y="1319"/>
                    <a:pt x="0" y="2945"/>
                  </a:cubicBezTo>
                  <a:lnTo>
                    <a:pt x="0" y="18655"/>
                  </a:lnTo>
                  <a:cubicBezTo>
                    <a:pt x="0" y="20282"/>
                    <a:pt x="1318" y="21600"/>
                    <a:pt x="2945" y="21600"/>
                  </a:cubicBezTo>
                  <a:lnTo>
                    <a:pt x="18655" y="21600"/>
                  </a:lnTo>
                  <a:cubicBezTo>
                    <a:pt x="20282" y="21600"/>
                    <a:pt x="21600" y="20282"/>
                    <a:pt x="21600" y="18655"/>
                  </a:cubicBezTo>
                  <a:lnTo>
                    <a:pt x="21600" y="7855"/>
                  </a:lnTo>
                  <a:cubicBezTo>
                    <a:pt x="21600" y="7584"/>
                    <a:pt x="21380" y="7364"/>
                    <a:pt x="21109" y="7364"/>
                  </a:cubicBezTo>
                  <a:moveTo>
                    <a:pt x="7006" y="12764"/>
                  </a:moveTo>
                  <a:lnTo>
                    <a:pt x="8836" y="12764"/>
                  </a:lnTo>
                  <a:lnTo>
                    <a:pt x="8836" y="14594"/>
                  </a:lnTo>
                  <a:lnTo>
                    <a:pt x="6627" y="14973"/>
                  </a:lnTo>
                  <a:cubicBezTo>
                    <a:pt x="6627" y="14973"/>
                    <a:pt x="7006" y="12764"/>
                    <a:pt x="7006" y="12764"/>
                  </a:cubicBezTo>
                  <a:close/>
                  <a:moveTo>
                    <a:pt x="16775" y="2742"/>
                  </a:moveTo>
                  <a:lnTo>
                    <a:pt x="18858" y="4825"/>
                  </a:lnTo>
                  <a:lnTo>
                    <a:pt x="9818" y="13865"/>
                  </a:lnTo>
                  <a:lnTo>
                    <a:pt x="9818" y="11782"/>
                  </a:lnTo>
                  <a:lnTo>
                    <a:pt x="7736" y="11782"/>
                  </a:lnTo>
                  <a:cubicBezTo>
                    <a:pt x="7736" y="11782"/>
                    <a:pt x="16775" y="2742"/>
                    <a:pt x="16775" y="2742"/>
                  </a:cubicBezTo>
                  <a:close/>
                  <a:moveTo>
                    <a:pt x="18104" y="1414"/>
                  </a:moveTo>
                  <a:cubicBezTo>
                    <a:pt x="18371" y="1147"/>
                    <a:pt x="18739" y="982"/>
                    <a:pt x="19145" y="982"/>
                  </a:cubicBezTo>
                  <a:cubicBezTo>
                    <a:pt x="19959" y="982"/>
                    <a:pt x="20618" y="1642"/>
                    <a:pt x="20618" y="2455"/>
                  </a:cubicBezTo>
                  <a:cubicBezTo>
                    <a:pt x="20618" y="2861"/>
                    <a:pt x="20453" y="3230"/>
                    <a:pt x="20187" y="3496"/>
                  </a:cubicBezTo>
                  <a:lnTo>
                    <a:pt x="19552" y="4131"/>
                  </a:lnTo>
                  <a:lnTo>
                    <a:pt x="17469" y="2048"/>
                  </a:lnTo>
                  <a:cubicBezTo>
                    <a:pt x="17469" y="2048"/>
                    <a:pt x="18104" y="1414"/>
                    <a:pt x="18104" y="1414"/>
                  </a:cubicBezTo>
                  <a:close/>
                  <a:moveTo>
                    <a:pt x="5400" y="16200"/>
                  </a:moveTo>
                  <a:lnTo>
                    <a:pt x="9590" y="15481"/>
                  </a:lnTo>
                  <a:lnTo>
                    <a:pt x="20881" y="4190"/>
                  </a:lnTo>
                  <a:cubicBezTo>
                    <a:pt x="21325" y="3746"/>
                    <a:pt x="21600" y="3133"/>
                    <a:pt x="21600" y="2455"/>
                  </a:cubicBezTo>
                  <a:cubicBezTo>
                    <a:pt x="21600" y="1099"/>
                    <a:pt x="20501" y="0"/>
                    <a:pt x="19145" y="0"/>
                  </a:cubicBezTo>
                  <a:cubicBezTo>
                    <a:pt x="18468" y="0"/>
                    <a:pt x="17854" y="275"/>
                    <a:pt x="17410" y="719"/>
                  </a:cubicBezTo>
                  <a:lnTo>
                    <a:pt x="6119" y="12010"/>
                  </a:lnTo>
                  <a:cubicBezTo>
                    <a:pt x="6119" y="12010"/>
                    <a:pt x="5400" y="16200"/>
                    <a:pt x="5400" y="1620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grpSp>
        <p:nvGrpSpPr>
          <p:cNvPr id="4" name="그룹 3"/>
          <p:cNvGrpSpPr/>
          <p:nvPr/>
        </p:nvGrpSpPr>
        <p:grpSpPr>
          <a:xfrm>
            <a:off x="10373009" y="4815277"/>
            <a:ext cx="800952" cy="800952"/>
            <a:chOff x="10040216" y="5603021"/>
            <a:chExt cx="800952" cy="800952"/>
          </a:xfrm>
        </p:grpSpPr>
        <p:sp>
          <p:nvSpPr>
            <p:cNvPr id="17" name="Oval 14"/>
            <p:cNvSpPr>
              <a:spLocks noChangeAspect="1"/>
            </p:cNvSpPr>
            <p:nvPr/>
          </p:nvSpPr>
          <p:spPr bwMode="auto">
            <a:xfrm>
              <a:off x="10040216" y="5603021"/>
              <a:ext cx="800952" cy="800952"/>
            </a:xfrm>
            <a:prstGeom prst="ellipse">
              <a:avLst/>
            </a:prstGeom>
            <a:solidFill>
              <a:schemeClr val="bg1"/>
            </a:solidFill>
            <a:ln w="15875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5400000" scaled="1"/>
              </a:gradFill>
            </a:ln>
          </p:spPr>
          <p:txBody>
            <a:bodyPr lIns="0" tIns="0" rIns="0" bIns="0" rtlCol="0" anchor="ctr"/>
            <a:lstStyle/>
            <a:p>
              <a:pPr algn="ctr"/>
              <a:endParaRPr lang="en-US"/>
            </a:p>
          </p:txBody>
        </p:sp>
        <p:sp>
          <p:nvSpPr>
            <p:cNvPr id="28" name="Shape 3606"/>
            <p:cNvSpPr>
              <a:spLocks noChangeAspect="1"/>
            </p:cNvSpPr>
            <p:nvPr/>
          </p:nvSpPr>
          <p:spPr>
            <a:xfrm>
              <a:off x="10283008" y="5845813"/>
              <a:ext cx="315368" cy="315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8836"/>
                  </a:moveTo>
                  <a:lnTo>
                    <a:pt x="10800" y="5967"/>
                  </a:lnTo>
                  <a:lnTo>
                    <a:pt x="13929" y="8836"/>
                  </a:lnTo>
                  <a:cubicBezTo>
                    <a:pt x="13929" y="8836"/>
                    <a:pt x="10800" y="8836"/>
                    <a:pt x="10800" y="8836"/>
                  </a:cubicBezTo>
                  <a:close/>
                  <a:moveTo>
                    <a:pt x="14400" y="19636"/>
                  </a:moveTo>
                  <a:cubicBezTo>
                    <a:pt x="14400" y="20179"/>
                    <a:pt x="13862" y="20618"/>
                    <a:pt x="13200" y="20618"/>
                  </a:cubicBezTo>
                  <a:lnTo>
                    <a:pt x="2400" y="20618"/>
                  </a:lnTo>
                  <a:cubicBezTo>
                    <a:pt x="1738" y="20618"/>
                    <a:pt x="1200" y="20179"/>
                    <a:pt x="1200" y="19636"/>
                  </a:cubicBezTo>
                  <a:lnTo>
                    <a:pt x="1200" y="6873"/>
                  </a:lnTo>
                  <a:cubicBezTo>
                    <a:pt x="1200" y="6331"/>
                    <a:pt x="1738" y="5891"/>
                    <a:pt x="2400" y="5891"/>
                  </a:cubicBezTo>
                  <a:lnTo>
                    <a:pt x="9600" y="5891"/>
                  </a:lnTo>
                  <a:lnTo>
                    <a:pt x="9600" y="8836"/>
                  </a:lnTo>
                  <a:cubicBezTo>
                    <a:pt x="9600" y="9378"/>
                    <a:pt x="10138" y="9818"/>
                    <a:pt x="10800" y="9818"/>
                  </a:cubicBezTo>
                  <a:lnTo>
                    <a:pt x="14400" y="9818"/>
                  </a:lnTo>
                  <a:cubicBezTo>
                    <a:pt x="14400" y="9818"/>
                    <a:pt x="14400" y="19636"/>
                    <a:pt x="14400" y="19636"/>
                  </a:cubicBezTo>
                  <a:close/>
                  <a:moveTo>
                    <a:pt x="2400" y="4909"/>
                  </a:moveTo>
                  <a:cubicBezTo>
                    <a:pt x="1075" y="4909"/>
                    <a:pt x="0" y="5788"/>
                    <a:pt x="0" y="6873"/>
                  </a:cubicBezTo>
                  <a:lnTo>
                    <a:pt x="0" y="19636"/>
                  </a:lnTo>
                  <a:cubicBezTo>
                    <a:pt x="0" y="20721"/>
                    <a:pt x="1075" y="21600"/>
                    <a:pt x="2400" y="21600"/>
                  </a:cubicBezTo>
                  <a:lnTo>
                    <a:pt x="13200" y="21600"/>
                  </a:lnTo>
                  <a:cubicBezTo>
                    <a:pt x="14525" y="21600"/>
                    <a:pt x="15600" y="20721"/>
                    <a:pt x="15600" y="19636"/>
                  </a:cubicBezTo>
                  <a:lnTo>
                    <a:pt x="15600" y="8836"/>
                  </a:lnTo>
                  <a:lnTo>
                    <a:pt x="11400" y="4909"/>
                  </a:lnTo>
                  <a:cubicBezTo>
                    <a:pt x="11400" y="4909"/>
                    <a:pt x="2400" y="4909"/>
                    <a:pt x="2400" y="4909"/>
                  </a:cubicBezTo>
                  <a:close/>
                  <a:moveTo>
                    <a:pt x="16800" y="3927"/>
                  </a:moveTo>
                  <a:lnTo>
                    <a:pt x="16800" y="1058"/>
                  </a:lnTo>
                  <a:lnTo>
                    <a:pt x="19929" y="3927"/>
                  </a:lnTo>
                  <a:cubicBezTo>
                    <a:pt x="19929" y="3927"/>
                    <a:pt x="16800" y="3927"/>
                    <a:pt x="16800" y="3927"/>
                  </a:cubicBezTo>
                  <a:close/>
                  <a:moveTo>
                    <a:pt x="17400" y="0"/>
                  </a:moveTo>
                  <a:lnTo>
                    <a:pt x="8400" y="0"/>
                  </a:lnTo>
                  <a:cubicBezTo>
                    <a:pt x="7075" y="0"/>
                    <a:pt x="6000" y="879"/>
                    <a:pt x="6000" y="1964"/>
                  </a:cubicBezTo>
                  <a:lnTo>
                    <a:pt x="6000" y="3436"/>
                  </a:lnTo>
                  <a:cubicBezTo>
                    <a:pt x="6000" y="3708"/>
                    <a:pt x="6268" y="3927"/>
                    <a:pt x="6600" y="3927"/>
                  </a:cubicBezTo>
                  <a:cubicBezTo>
                    <a:pt x="6932" y="3927"/>
                    <a:pt x="7200" y="3708"/>
                    <a:pt x="7200" y="3436"/>
                  </a:cubicBezTo>
                  <a:lnTo>
                    <a:pt x="7200" y="1964"/>
                  </a:lnTo>
                  <a:cubicBezTo>
                    <a:pt x="7200" y="1422"/>
                    <a:pt x="7738" y="982"/>
                    <a:pt x="8400" y="982"/>
                  </a:cubicBezTo>
                  <a:lnTo>
                    <a:pt x="15600" y="982"/>
                  </a:lnTo>
                  <a:lnTo>
                    <a:pt x="15600" y="3927"/>
                  </a:lnTo>
                  <a:cubicBezTo>
                    <a:pt x="15600" y="4469"/>
                    <a:pt x="16138" y="4909"/>
                    <a:pt x="16800" y="4909"/>
                  </a:cubicBezTo>
                  <a:lnTo>
                    <a:pt x="20400" y="4909"/>
                  </a:lnTo>
                  <a:lnTo>
                    <a:pt x="20400" y="14727"/>
                  </a:lnTo>
                  <a:cubicBezTo>
                    <a:pt x="20400" y="15269"/>
                    <a:pt x="19862" y="15709"/>
                    <a:pt x="19200" y="15709"/>
                  </a:cubicBezTo>
                  <a:lnTo>
                    <a:pt x="17400" y="15709"/>
                  </a:lnTo>
                  <a:cubicBezTo>
                    <a:pt x="17068" y="15709"/>
                    <a:pt x="16800" y="15929"/>
                    <a:pt x="16800" y="16200"/>
                  </a:cubicBezTo>
                  <a:cubicBezTo>
                    <a:pt x="16800" y="16472"/>
                    <a:pt x="17068" y="16691"/>
                    <a:pt x="17400" y="16691"/>
                  </a:cubicBezTo>
                  <a:lnTo>
                    <a:pt x="19200" y="16691"/>
                  </a:lnTo>
                  <a:cubicBezTo>
                    <a:pt x="20525" y="16691"/>
                    <a:pt x="21600" y="15812"/>
                    <a:pt x="21600" y="14727"/>
                  </a:cubicBezTo>
                  <a:lnTo>
                    <a:pt x="21600" y="3927"/>
                  </a:lnTo>
                  <a:cubicBezTo>
                    <a:pt x="21600" y="3927"/>
                    <a:pt x="17400" y="0"/>
                    <a:pt x="17400" y="0"/>
                  </a:cubicBezTo>
                  <a:close/>
                  <a:moveTo>
                    <a:pt x="3600" y="12273"/>
                  </a:moveTo>
                  <a:cubicBezTo>
                    <a:pt x="3600" y="12544"/>
                    <a:pt x="3868" y="12764"/>
                    <a:pt x="4200" y="12764"/>
                  </a:cubicBezTo>
                  <a:lnTo>
                    <a:pt x="11400" y="12764"/>
                  </a:lnTo>
                  <a:cubicBezTo>
                    <a:pt x="11732" y="12764"/>
                    <a:pt x="12000" y="12544"/>
                    <a:pt x="12000" y="12273"/>
                  </a:cubicBezTo>
                  <a:cubicBezTo>
                    <a:pt x="12000" y="12002"/>
                    <a:pt x="11732" y="11782"/>
                    <a:pt x="11400" y="11782"/>
                  </a:cubicBezTo>
                  <a:lnTo>
                    <a:pt x="4200" y="11782"/>
                  </a:lnTo>
                  <a:cubicBezTo>
                    <a:pt x="3868" y="11782"/>
                    <a:pt x="3600" y="12002"/>
                    <a:pt x="3600" y="12273"/>
                  </a:cubicBezTo>
                  <a:moveTo>
                    <a:pt x="4200" y="9818"/>
                  </a:moveTo>
                  <a:lnTo>
                    <a:pt x="6600" y="9818"/>
                  </a:lnTo>
                  <a:cubicBezTo>
                    <a:pt x="6932" y="9818"/>
                    <a:pt x="7200" y="9599"/>
                    <a:pt x="7200" y="9327"/>
                  </a:cubicBezTo>
                  <a:cubicBezTo>
                    <a:pt x="7200" y="9056"/>
                    <a:pt x="6932" y="8836"/>
                    <a:pt x="6600" y="8836"/>
                  </a:cubicBezTo>
                  <a:lnTo>
                    <a:pt x="4200" y="8836"/>
                  </a:lnTo>
                  <a:cubicBezTo>
                    <a:pt x="3868" y="8836"/>
                    <a:pt x="3600" y="9056"/>
                    <a:pt x="3600" y="9327"/>
                  </a:cubicBezTo>
                  <a:cubicBezTo>
                    <a:pt x="3600" y="9599"/>
                    <a:pt x="3868" y="9818"/>
                    <a:pt x="4200" y="9818"/>
                  </a:cubicBezTo>
                  <a:moveTo>
                    <a:pt x="9000" y="17673"/>
                  </a:moveTo>
                  <a:lnTo>
                    <a:pt x="4200" y="17673"/>
                  </a:lnTo>
                  <a:cubicBezTo>
                    <a:pt x="3868" y="17673"/>
                    <a:pt x="3600" y="17893"/>
                    <a:pt x="3600" y="18164"/>
                  </a:cubicBezTo>
                  <a:cubicBezTo>
                    <a:pt x="3600" y="18435"/>
                    <a:pt x="3868" y="18655"/>
                    <a:pt x="4200" y="18655"/>
                  </a:cubicBezTo>
                  <a:lnTo>
                    <a:pt x="9000" y="18655"/>
                  </a:lnTo>
                  <a:cubicBezTo>
                    <a:pt x="9332" y="18655"/>
                    <a:pt x="9600" y="18435"/>
                    <a:pt x="9600" y="18164"/>
                  </a:cubicBezTo>
                  <a:cubicBezTo>
                    <a:pt x="9600" y="17893"/>
                    <a:pt x="9332" y="17673"/>
                    <a:pt x="9000" y="17673"/>
                  </a:cubicBezTo>
                  <a:moveTo>
                    <a:pt x="11400" y="14727"/>
                  </a:moveTo>
                  <a:lnTo>
                    <a:pt x="4200" y="14727"/>
                  </a:lnTo>
                  <a:cubicBezTo>
                    <a:pt x="3868" y="14727"/>
                    <a:pt x="3600" y="14947"/>
                    <a:pt x="3600" y="15218"/>
                  </a:cubicBezTo>
                  <a:cubicBezTo>
                    <a:pt x="3600" y="15490"/>
                    <a:pt x="3868" y="15709"/>
                    <a:pt x="4200" y="15709"/>
                  </a:cubicBezTo>
                  <a:lnTo>
                    <a:pt x="11400" y="15709"/>
                  </a:lnTo>
                  <a:cubicBezTo>
                    <a:pt x="11732" y="15709"/>
                    <a:pt x="12000" y="15490"/>
                    <a:pt x="12000" y="15218"/>
                  </a:cubicBezTo>
                  <a:cubicBezTo>
                    <a:pt x="12000" y="14947"/>
                    <a:pt x="11732" y="14727"/>
                    <a:pt x="11400" y="14727"/>
                  </a:cubicBezTo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2700000" scaled="0"/>
            </a:gra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endParaRPr>
                <a:solidFill>
                  <a:prstClr val="black"/>
                </a:solidFill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75006" y="1644037"/>
            <a:ext cx="444031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ko-KR" altLang="en-US" sz="1600" spc="200" dirty="0" err="1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식약처의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조사</a:t>
            </a:r>
            <a:r>
              <a:rPr lang="en-US" altLang="ko-KR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(</a:t>
            </a:r>
            <a:r>
              <a:rPr lang="ko-KR" altLang="en-US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금년 </a:t>
            </a:r>
            <a:r>
              <a:rPr lang="en-US" altLang="ko-KR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9</a:t>
            </a:r>
            <a:r>
              <a:rPr lang="ko-KR" altLang="en-US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월 </a:t>
            </a:r>
            <a:r>
              <a:rPr lang="en-US" altLang="ko-KR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~ </a:t>
            </a:r>
            <a:r>
              <a:rPr lang="ko-KR" altLang="en-US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내년 </a:t>
            </a:r>
            <a:r>
              <a:rPr lang="en-US" altLang="ko-KR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10</a:t>
            </a:r>
            <a:r>
              <a:rPr lang="ko-KR" altLang="en-US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월 중 결과 발표</a:t>
            </a:r>
            <a:r>
              <a:rPr lang="en-US" altLang="ko-KR" sz="11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)</a:t>
            </a:r>
            <a:r>
              <a:rPr lang="ko-KR" altLang="en-US" sz="14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등을</a:t>
            </a:r>
            <a:endParaRPr lang="en-US" altLang="ko-KR" sz="1400" spc="200" dirty="0" smtClean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  <a:p>
            <a:pPr algn="r"/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토대로</a:t>
            </a:r>
            <a:r>
              <a:rPr lang="en-US" altLang="ko-KR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한 성분 분석</a:t>
            </a:r>
            <a:r>
              <a:rPr lang="en-US" altLang="ko-KR" sz="1600" spc="200" dirty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정보</a:t>
            </a:r>
            <a:endParaRPr lang="en-US" sz="1600" spc="200" dirty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56593" y="3251772"/>
            <a:ext cx="235801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소비자의</a:t>
            </a:r>
            <a:endParaRPr lang="en-US" altLang="ko-KR" sz="1600" spc="200" dirty="0" smtClean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  <a:p>
            <a:pPr algn="r"/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진정성 있는 리뷰와 </a:t>
            </a:r>
            <a:r>
              <a:rPr lang="ko-KR" altLang="en-US" sz="1600" spc="200" dirty="0" err="1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별점</a:t>
            </a:r>
            <a:endParaRPr lang="en-US" sz="1600" spc="200" dirty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68255" y="4969532"/>
            <a:ext cx="334707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다양한 컨텐츠</a:t>
            </a:r>
            <a:endParaRPr lang="en-US" altLang="ko-KR" sz="1600" spc="200" dirty="0" smtClean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  <a:p>
            <a:pPr algn="r"/>
            <a:r>
              <a:rPr 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(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의학</a:t>
            </a:r>
            <a:r>
              <a:rPr lang="en-US" altLang="ko-KR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·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세일</a:t>
            </a:r>
            <a:r>
              <a:rPr lang="en-US" altLang="ko-KR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·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신상품</a:t>
            </a:r>
            <a:r>
              <a:rPr lang="en-US" altLang="ko-KR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·</a:t>
            </a:r>
            <a:r>
              <a:rPr lang="ko-KR" altLang="en-US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이벤트 정보 등</a:t>
            </a:r>
            <a:r>
              <a:rPr lang="en-US" altLang="ko-KR" sz="1600" spc="200" dirty="0" smtClean="0"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)</a:t>
            </a:r>
            <a:endParaRPr lang="en-US" sz="1600" spc="200" dirty="0"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812313" y="2140629"/>
            <a:ext cx="3291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고도 M" panose="02000503000000020004" pitchFamily="2" charset="-127"/>
                <a:ea typeface="고도 M" panose="02000503000000020004" pitchFamily="2" charset="-127"/>
                <a:hlinkClick r:id="rId3"/>
              </a:rPr>
              <a:t>예시 성분 데이터</a:t>
            </a:r>
            <a:r>
              <a:rPr lang="en-US" altLang="ko-KR" sz="1400" dirty="0" smtClean="0">
                <a:latin typeface="고도 M" panose="02000503000000020004" pitchFamily="2" charset="-127"/>
                <a:ea typeface="고도 M" panose="02000503000000020004" pitchFamily="2" charset="-127"/>
                <a:hlinkClick r:id="rId3"/>
              </a:rPr>
              <a:t>(</a:t>
            </a:r>
            <a:r>
              <a:rPr lang="ko-KR" altLang="en-US" sz="1400" dirty="0" smtClean="0">
                <a:latin typeface="고도 M" panose="02000503000000020004" pitchFamily="2" charset="-127"/>
                <a:ea typeface="고도 M" panose="02000503000000020004" pitchFamily="2" charset="-127"/>
                <a:hlinkClick r:id="rId3"/>
              </a:rPr>
              <a:t>여성환경연대</a:t>
            </a:r>
            <a:r>
              <a:rPr lang="en-US" altLang="ko-KR" sz="1400" dirty="0" smtClean="0">
                <a:latin typeface="고도 M" panose="02000503000000020004" pitchFamily="2" charset="-127"/>
                <a:ea typeface="고도 M" panose="02000503000000020004" pitchFamily="2" charset="-127"/>
                <a:hlinkClick r:id="rId3"/>
              </a:rPr>
              <a:t>)</a:t>
            </a:r>
            <a:endParaRPr lang="ko-KR" altLang="en-US" sz="1400" dirty="0">
              <a:latin typeface="고도 M" panose="02000503000000020004" pitchFamily="2" charset="-127"/>
              <a:ea typeface="고도 M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919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경영 목표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458381" y="2638346"/>
            <a:ext cx="3094563" cy="4954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여유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의미</a:t>
            </a:r>
            <a:endParaRPr 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31416" y="3270000"/>
            <a:ext cx="4517056" cy="1015663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/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‘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여유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’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의 본래 뜻과 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‘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여성에게 유익한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’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을 의미함</a:t>
            </a:r>
            <a:endParaRPr lang="en-US" altLang="ko-KR" sz="1500" dirty="0" smtClean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endParaRPr lang="en-US" altLang="ko-KR" sz="500" dirty="0" smtClean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유익은 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“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이롭거나 </a:t>
            </a:r>
            <a:r>
              <a:rPr lang="ko-KR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도움이 될 만한 것이 있다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.” 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와</a:t>
            </a:r>
            <a:endParaRPr lang="en-US" altLang="ko-KR" sz="1500" dirty="0" smtClean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</a:endParaRPr>
          </a:p>
          <a:p>
            <a:pPr algn="ctr"/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“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이끌어서 도와주다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” 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라는 의미를 가지는 동음이의어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</a:t>
            </a:r>
          </a:p>
          <a:p>
            <a:pPr algn="ctr"/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 </a:t>
            </a:r>
            <a:r>
              <a:rPr lang="ko-KR" altLang="en-US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이런 의미를 다 할 수 있는 앱을 만들어 가는 것</a:t>
            </a:r>
            <a:r>
              <a:rPr lang="en-US" altLang="ko-KR" sz="15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</a:rPr>
              <a:t>. </a:t>
            </a:r>
            <a:endParaRPr lang="en-US" altLang="ko-KR" sz="1500" dirty="0" smtClean="0">
              <a:solidFill>
                <a:schemeClr val="tx1">
                  <a:lumMod val="50000"/>
                  <a:lumOff val="5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93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경영 목표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9" name="Shape 3707"/>
          <p:cNvSpPr>
            <a:spLocks noChangeAspect="1"/>
          </p:cNvSpPr>
          <p:nvPr/>
        </p:nvSpPr>
        <p:spPr>
          <a:xfrm>
            <a:off x="5870999" y="3859894"/>
            <a:ext cx="450000" cy="45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579" y="7009"/>
                </a:moveTo>
                <a:cubicBezTo>
                  <a:pt x="20006" y="12260"/>
                  <a:pt x="12624" y="19437"/>
                  <a:pt x="10800" y="20538"/>
                </a:cubicBezTo>
                <a:cubicBezTo>
                  <a:pt x="8976" y="19437"/>
                  <a:pt x="1594" y="12260"/>
                  <a:pt x="1021" y="7002"/>
                </a:cubicBezTo>
                <a:cubicBezTo>
                  <a:pt x="1021" y="7002"/>
                  <a:pt x="982" y="6718"/>
                  <a:pt x="982" y="6382"/>
                </a:cubicBezTo>
                <a:cubicBezTo>
                  <a:pt x="982" y="3405"/>
                  <a:pt x="3404" y="983"/>
                  <a:pt x="6382" y="983"/>
                </a:cubicBezTo>
                <a:cubicBezTo>
                  <a:pt x="7780" y="983"/>
                  <a:pt x="9107" y="1519"/>
                  <a:pt x="10120" y="2492"/>
                </a:cubicBezTo>
                <a:lnTo>
                  <a:pt x="10800" y="3146"/>
                </a:lnTo>
                <a:lnTo>
                  <a:pt x="11480" y="2492"/>
                </a:lnTo>
                <a:cubicBezTo>
                  <a:pt x="12493" y="1519"/>
                  <a:pt x="13820" y="983"/>
                  <a:pt x="15218" y="983"/>
                </a:cubicBezTo>
                <a:cubicBezTo>
                  <a:pt x="18196" y="983"/>
                  <a:pt x="20618" y="3405"/>
                  <a:pt x="20618" y="6382"/>
                </a:cubicBezTo>
                <a:cubicBezTo>
                  <a:pt x="20618" y="6725"/>
                  <a:pt x="20579" y="7009"/>
                  <a:pt x="20579" y="7009"/>
                </a:cubicBezTo>
                <a:moveTo>
                  <a:pt x="21600" y="6382"/>
                </a:moveTo>
                <a:cubicBezTo>
                  <a:pt x="21600" y="2857"/>
                  <a:pt x="18743" y="0"/>
                  <a:pt x="15218" y="0"/>
                </a:cubicBezTo>
                <a:cubicBezTo>
                  <a:pt x="13502" y="0"/>
                  <a:pt x="11947" y="682"/>
                  <a:pt x="10800" y="1784"/>
                </a:cubicBezTo>
                <a:cubicBezTo>
                  <a:pt x="9653" y="682"/>
                  <a:pt x="8098" y="0"/>
                  <a:pt x="6382" y="0"/>
                </a:cubicBezTo>
                <a:cubicBezTo>
                  <a:pt x="2857" y="0"/>
                  <a:pt x="0" y="2857"/>
                  <a:pt x="0" y="6382"/>
                </a:cubicBezTo>
                <a:cubicBezTo>
                  <a:pt x="0" y="6792"/>
                  <a:pt x="65" y="7282"/>
                  <a:pt x="45" y="7115"/>
                </a:cubicBezTo>
                <a:cubicBezTo>
                  <a:pt x="733" y="13419"/>
                  <a:pt x="9855" y="21600"/>
                  <a:pt x="10800" y="21600"/>
                </a:cubicBezTo>
                <a:cubicBezTo>
                  <a:pt x="11745" y="21600"/>
                  <a:pt x="20867" y="13419"/>
                  <a:pt x="21555" y="7115"/>
                </a:cubicBezTo>
                <a:cubicBezTo>
                  <a:pt x="21536" y="7282"/>
                  <a:pt x="21600" y="6792"/>
                  <a:pt x="21600" y="6382"/>
                </a:cubicBezTo>
              </a:path>
            </a:pathLst>
          </a:custGeom>
          <a:solidFill>
            <a:schemeClr val="bg1"/>
          </a:solidFill>
          <a:ln w="12700">
            <a:solidFill>
              <a:schemeClr val="bg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198" y="1419010"/>
            <a:ext cx="1369599" cy="2739197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2884008" y="4482638"/>
            <a:ext cx="6423981" cy="4954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여성을 위해 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유익</a:t>
            </a:r>
            <a:r>
              <a:rPr lang="en-US" altLang="ko-KR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r>
              <a:rPr lang="ko-KR" altLang="en-US" sz="3600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해지기</a:t>
            </a:r>
            <a:endParaRPr lang="en-US" sz="3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90700" y="5150868"/>
            <a:ext cx="8610600" cy="600164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제품에 대한 정확한 정보를 </a:t>
            </a:r>
            <a:r>
              <a:rPr lang="ko-KR" alt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소비자에게 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신속하게 전달해 합리적인 소비를 돕는 것을 가장 큰 목표로</a:t>
            </a:r>
            <a:endParaRPr lang="en-US" altLang="ko-KR" sz="1500" dirty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  <a:p>
            <a:pPr algn="ctr"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나아가 저소득층과 소외된 여성에게 도움을 주는 것</a:t>
            </a:r>
            <a:endParaRPr lang="en-US" altLang="ko-KR" sz="1500" dirty="0" smtClean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51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2517673" y="1918423"/>
            <a:ext cx="7102577" cy="849082"/>
            <a:chOff x="8643345" y="3723030"/>
            <a:chExt cx="7102577" cy="849082"/>
          </a:xfrm>
        </p:grpSpPr>
        <p:sp>
          <p:nvSpPr>
            <p:cNvPr id="39" name="TextBox 38"/>
            <p:cNvSpPr txBox="1"/>
            <p:nvPr/>
          </p:nvSpPr>
          <p:spPr>
            <a:xfrm>
              <a:off x="8643346" y="3723030"/>
              <a:ext cx="5068695" cy="2616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ko-KR" alt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위생 용품에 대한 더 많은 정보를 원하는 소비자</a:t>
              </a:r>
              <a:endParaRPr lang="en-US" sz="2000" b="1" spc="2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8643345" y="3971948"/>
              <a:ext cx="7102577" cy="600164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생리 용품 중 대다수가 제품에 전 성분을 </a:t>
              </a:r>
              <a:r>
                <a:rPr lang="ko-KR" altLang="en-US" sz="1500" dirty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모두 기재하지 않는 </a:t>
              </a: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경우가 많음</a:t>
              </a:r>
              <a:r>
                <a:rPr lang="en-US" altLang="ko-KR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.</a:t>
              </a: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 </a:t>
              </a:r>
              <a:endParaRPr lang="en-US" altLang="ko-KR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  <a:p>
              <a:pPr>
                <a:lnSpc>
                  <a:spcPct val="130000"/>
                </a:lnSpc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홈페이지에만 성분을 기재하는 경우도 있어 소비자가 정보에 쉽게 접근할 수 없음</a:t>
              </a:r>
              <a:r>
                <a:rPr lang="en-US" altLang="ko-KR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.</a:t>
              </a:r>
              <a:endParaRPr 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2517673" y="3599501"/>
            <a:ext cx="7284695" cy="1149164"/>
            <a:chOff x="8643344" y="3723030"/>
            <a:chExt cx="7284695" cy="1149164"/>
          </a:xfrm>
        </p:grpSpPr>
        <p:sp>
          <p:nvSpPr>
            <p:cNvPr id="45" name="TextBox 44"/>
            <p:cNvSpPr txBox="1"/>
            <p:nvPr/>
          </p:nvSpPr>
          <p:spPr>
            <a:xfrm>
              <a:off x="8643346" y="3723030"/>
              <a:ext cx="4679166" cy="2616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ko-KR" altLang="en-US" sz="2000" b="1" spc="200" dirty="0" smtClean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Calibri" panose="020F0502020204030204" pitchFamily="34" charset="0"/>
                </a:rPr>
                <a:t>안전한 위생 용품을 구매하고자 하는 소비자</a:t>
              </a:r>
              <a:endParaRPr lang="en-US" sz="2000" b="1" spc="2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Calibri" panose="020F0502020204030204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8643344" y="3971948"/>
              <a:ext cx="7284695" cy="900246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화장품 성분 분석 앱의 높은 인기를 통해 소비자들은 화장품의 안전성에 대한 정보를 원하고 더욱 안전하고 인기 있는 화장품의 구매를 희망함을 알 수 있음</a:t>
              </a:r>
              <a:r>
                <a:rPr lang="en-US" altLang="ko-KR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.</a:t>
              </a:r>
              <a:r>
                <a:rPr lang="ko-KR" altLang="en-US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 따라서 위생 용품에도 비슷한 수요가 있을 거라 예상됨</a:t>
              </a:r>
              <a:r>
                <a:rPr lang="en-US" altLang="ko-KR" sz="1500" dirty="0" smtClean="0">
                  <a:solidFill>
                    <a:schemeClr val="tx1">
                      <a:alpha val="60000"/>
                    </a:schemeClr>
                  </a:solidFill>
                  <a:latin typeface="고도 M" panose="02000503000000020004" pitchFamily="2" charset="-127"/>
                  <a:ea typeface="고도 M" panose="02000503000000020004" pitchFamily="2" charset="-127"/>
                  <a:cs typeface="Calibri" panose="020F0502020204030204" pitchFamily="34" charset="0"/>
                </a:rPr>
                <a:t>.</a:t>
              </a:r>
              <a:endParaRPr 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640080" y="703908"/>
            <a:ext cx="891270" cy="30777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r>
              <a:rPr lang="ko-KR" altLang="en-US" sz="1400" b="1" spc="300" dirty="0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2700000" scaled="0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고객 분석</a:t>
            </a:r>
            <a:endParaRPr lang="en-US" sz="1400" b="1" i="0" spc="300" dirty="0">
              <a:gradFill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2700000" scaled="0"/>
              </a:gra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51" name="Shape 3613"/>
          <p:cNvSpPr/>
          <p:nvPr/>
        </p:nvSpPr>
        <p:spPr>
          <a:xfrm>
            <a:off x="1830953" y="1836160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2" name="Shape 3613"/>
          <p:cNvSpPr/>
          <p:nvPr/>
        </p:nvSpPr>
        <p:spPr>
          <a:xfrm>
            <a:off x="1830954" y="3516368"/>
            <a:ext cx="410797" cy="4107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517672" y="2850834"/>
            <a:ext cx="6835879" cy="28225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해외와 국내 생리 용품에 대한 방대한 정보가 집적되어 있는 곳이 거의 없음</a:t>
            </a:r>
            <a:r>
              <a:rPr lang="en-US" altLang="ko-KR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.</a:t>
            </a:r>
            <a:endParaRPr lang="en-US" sz="1500" dirty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517672" y="4804027"/>
            <a:ext cx="7369278" cy="282257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500" dirty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본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앱의 리뷰나 </a:t>
            </a:r>
            <a:r>
              <a:rPr lang="ko-KR" altLang="en-US" sz="1500" dirty="0" err="1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별점</a:t>
            </a:r>
            <a:r>
              <a:rPr lang="ko-KR" altLang="en-US" sz="1500" dirty="0" smtClean="0">
                <a:solidFill>
                  <a:schemeClr val="tx1">
                    <a:alpha val="60000"/>
                  </a:schemeClr>
                </a:solidFill>
                <a:latin typeface="고도 M" panose="02000503000000020004" pitchFamily="2" charset="-127"/>
                <a:ea typeface="고도 M" panose="02000503000000020004" pitchFamily="2" charset="-127"/>
                <a:cs typeface="Calibri" panose="020F0502020204030204" pitchFamily="34" charset="0"/>
              </a:rPr>
              <a:t> 기능들을 이용하여 자신에게 더 적합하고 안전한 제품을 찾을 수 있음</a:t>
            </a:r>
            <a:endParaRPr lang="en-US" sz="1500" dirty="0">
              <a:solidFill>
                <a:schemeClr val="tx1">
                  <a:alpha val="60000"/>
                </a:schemeClr>
              </a:solidFill>
              <a:latin typeface="고도 M" panose="02000503000000020004" pitchFamily="2" charset="-127"/>
              <a:ea typeface="고도 M" panose="02000503000000020004" pitchFamily="2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20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ower Colo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F3EB2"/>
      </a:accent1>
      <a:accent2>
        <a:srgbClr val="FF5988"/>
      </a:accent2>
      <a:accent3>
        <a:srgbClr val="8A48BE"/>
      </a:accent3>
      <a:accent4>
        <a:srgbClr val="FE6D96"/>
      </a:accent4>
      <a:accent5>
        <a:srgbClr val="9B58D0"/>
      </a:accent5>
      <a:accent6>
        <a:srgbClr val="FD83A6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  <a:ln>
          <a:noFill/>
        </a:ln>
      </a:spPr>
      <a:bodyPr lIns="0" tIns="0" rIns="0" bIns="0"/>
      <a:lstStyle>
        <a:defPPr>
          <a:defRPr/>
        </a:defPPr>
      </a:lstStyle>
    </a:spDef>
    <a:lnDef>
      <a:spPr>
        <a:ln w="25400"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6240</TotalTime>
  <Words>462</Words>
  <Application>Microsoft Office PowerPoint</Application>
  <PresentationFormat>와이드스크린</PresentationFormat>
  <Paragraphs>91</Paragraphs>
  <Slides>12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1" baseType="lpstr">
      <vt:lpstr>나눔스퀘어 ExtraBold</vt:lpstr>
      <vt:lpstr>배달의민족 주아</vt:lpstr>
      <vt:lpstr>맑은 고딕</vt:lpstr>
      <vt:lpstr>Arial</vt:lpstr>
      <vt:lpstr>고도 M</vt:lpstr>
      <vt:lpstr>나눔손글씨 펜</vt:lpstr>
      <vt:lpstr>Calibri</vt:lpstr>
      <vt:lpstr>나눔바른펜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여성 위생 용품 성분 분석 앱 ”여유”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안소현</cp:lastModifiedBy>
  <cp:revision>201</cp:revision>
  <dcterms:created xsi:type="dcterms:W3CDTF">2016-09-29T04:17:56Z</dcterms:created>
  <dcterms:modified xsi:type="dcterms:W3CDTF">2017-09-23T00:26:44Z</dcterms:modified>
</cp:coreProperties>
</file>

<file path=docProps/thumbnail.jpeg>
</file>